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17" r:id="rId1"/>
  </p:sldMasterIdLst>
  <p:notesMasterIdLst>
    <p:notesMasterId r:id="rId26"/>
  </p:notesMasterIdLst>
  <p:sldIdLst>
    <p:sldId id="279" r:id="rId2"/>
    <p:sldId id="290" r:id="rId3"/>
    <p:sldId id="291" r:id="rId4"/>
    <p:sldId id="257" r:id="rId5"/>
    <p:sldId id="286" r:id="rId6"/>
    <p:sldId id="258" r:id="rId7"/>
    <p:sldId id="259" r:id="rId8"/>
    <p:sldId id="283" r:id="rId9"/>
    <p:sldId id="262" r:id="rId10"/>
    <p:sldId id="280" r:id="rId11"/>
    <p:sldId id="285" r:id="rId12"/>
    <p:sldId id="289" r:id="rId13"/>
    <p:sldId id="260" r:id="rId14"/>
    <p:sldId id="261" r:id="rId15"/>
    <p:sldId id="288" r:id="rId16"/>
    <p:sldId id="266" r:id="rId17"/>
    <p:sldId id="281" r:id="rId18"/>
    <p:sldId id="268" r:id="rId19"/>
    <p:sldId id="269" r:id="rId20"/>
    <p:sldId id="270" r:id="rId21"/>
    <p:sldId id="274" r:id="rId22"/>
    <p:sldId id="272" r:id="rId23"/>
    <p:sldId id="271" r:id="rId24"/>
    <p:sldId id="273" r:id="rId2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52" autoAdjust="0"/>
    <p:restoredTop sz="82344" autoAdjust="0"/>
  </p:normalViewPr>
  <p:slideViewPr>
    <p:cSldViewPr snapToGrid="0">
      <p:cViewPr varScale="1">
        <p:scale>
          <a:sx n="93" d="100"/>
          <a:sy n="93" d="100"/>
        </p:scale>
        <p:origin x="1190" y="77"/>
      </p:cViewPr>
      <p:guideLst>
        <p:guide orient="horz" pos="1620"/>
        <p:guide pos="2880"/>
      </p:guideLst>
    </p:cSldViewPr>
  </p:slideViewPr>
  <p:notesTextViewPr>
    <p:cViewPr>
      <p:scale>
        <a:sx n="60" d="100"/>
        <a:sy n="6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E</a:t>
            </a:r>
            <a:r>
              <a:rPr lang="en-BE" dirty="0"/>
              <a:t>v</a:t>
            </a:r>
            <a:r>
              <a:rPr lang="en-US" dirty="0"/>
              <a:t>e</a:t>
            </a:r>
            <a:r>
              <a:rPr lang="en-BE" dirty="0"/>
              <a:t>l</a:t>
            </a:r>
            <a:r>
              <a:rPr lang="en-US" dirty="0"/>
              <a:t>y</a:t>
            </a:r>
            <a:r>
              <a:rPr lang="en-BE" dirty="0"/>
              <a:t>n</a:t>
            </a:r>
            <a:r>
              <a:rPr lang="en-US" dirty="0"/>
              <a:t>e</a:t>
            </a:r>
            <a:endParaRPr lang="en-BE" dirty="0"/>
          </a:p>
          <a:p>
            <a:pPr marL="158750" indent="0">
              <a:buNone/>
            </a:pPr>
            <a:endParaRPr lang="en-BE" dirty="0"/>
          </a:p>
        </p:txBody>
      </p:sp>
    </p:spTree>
    <p:extLst>
      <p:ext uri="{BB962C8B-B14F-4D97-AF65-F5344CB8AC3E}">
        <p14:creationId xmlns:p14="http://schemas.microsoft.com/office/powerpoint/2010/main" val="2660606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6448255e51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6448255e51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a:t>
            </a:r>
            <a:r>
              <a:rPr lang="en-BE" dirty="0"/>
              <a:t>e</a:t>
            </a:r>
            <a:r>
              <a:rPr lang="en-US" dirty="0"/>
              <a:t>l</a:t>
            </a:r>
            <a:r>
              <a:rPr lang="en-BE" dirty="0"/>
              <a:t>e</a:t>
            </a:r>
            <a:r>
              <a:rPr lang="en-US" dirty="0"/>
              <a:t>e</a:t>
            </a:r>
            <a:r>
              <a:rPr lang="en-BE" dirty="0"/>
              <a:t>n</a:t>
            </a:r>
          </a:p>
          <a:p>
            <a:pPr marL="0" lvl="0" indent="0" algn="l" rtl="0">
              <a:spcBef>
                <a:spcPts val="0"/>
              </a:spcBef>
              <a:spcAft>
                <a:spcPts val="0"/>
              </a:spcAft>
              <a:buNone/>
            </a:pPr>
            <a:endParaRPr lang="en-BE" dirty="0"/>
          </a:p>
          <a:p>
            <a:pPr marL="0" lvl="0" indent="0" algn="l" rtl="0">
              <a:spcBef>
                <a:spcPts val="0"/>
              </a:spcBef>
              <a:spcAft>
                <a:spcPts val="0"/>
              </a:spcAft>
              <a:buNone/>
            </a:pPr>
            <a:r>
              <a:rPr lang="en-GB" dirty="0"/>
              <a:t>Q6</a:t>
            </a:r>
          </a:p>
          <a:p>
            <a:pPr marL="0" lvl="0" indent="0" algn="l" rtl="0">
              <a:spcBef>
                <a:spcPts val="1600"/>
              </a:spcBef>
              <a:spcAft>
                <a:spcPts val="1600"/>
              </a:spcAft>
              <a:buNone/>
            </a:pPr>
            <a:r>
              <a:rPr lang="en-GB" dirty="0"/>
              <a:t>per neighbourhood of per neighbourhood group (</a:t>
            </a:r>
            <a:r>
              <a:rPr lang="en-GB" dirty="0" err="1"/>
              <a:t>nog</a:t>
            </a:r>
            <a:r>
              <a:rPr lang="en-GB" dirty="0"/>
              <a:t> demographics </a:t>
            </a:r>
            <a:r>
              <a:rPr lang="en-GB" dirty="0" err="1"/>
              <a:t>zoeken</a:t>
            </a:r>
            <a:r>
              <a:rPr lang="en-GB" dirty="0"/>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95023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a:t>
            </a:r>
            <a:r>
              <a:rPr lang="en-BE" dirty="0"/>
              <a:t>e</a:t>
            </a:r>
            <a:r>
              <a:rPr lang="en-US" dirty="0"/>
              <a:t>l</a:t>
            </a:r>
            <a:r>
              <a:rPr lang="en-BE" dirty="0"/>
              <a:t>e</a:t>
            </a:r>
            <a:r>
              <a:rPr lang="en-US" dirty="0"/>
              <a:t>e</a:t>
            </a:r>
            <a:r>
              <a:rPr lang="en-BE" dirty="0"/>
              <a:t>n</a:t>
            </a:r>
          </a:p>
        </p:txBody>
      </p:sp>
    </p:spTree>
    <p:extLst>
      <p:ext uri="{BB962C8B-B14F-4D97-AF65-F5344CB8AC3E}">
        <p14:creationId xmlns:p14="http://schemas.microsoft.com/office/powerpoint/2010/main" val="2100514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a:t>
            </a:r>
            <a:r>
              <a:rPr lang="en-BE" dirty="0"/>
              <a:t>e</a:t>
            </a:r>
            <a:r>
              <a:rPr lang="en-US" dirty="0"/>
              <a:t>l</a:t>
            </a:r>
            <a:r>
              <a:rPr lang="en-BE" dirty="0"/>
              <a:t>e</a:t>
            </a:r>
            <a:r>
              <a:rPr lang="en-US" dirty="0"/>
              <a:t>e</a:t>
            </a:r>
            <a:r>
              <a:rPr lang="en-BE" dirty="0"/>
              <a:t>n</a:t>
            </a:r>
          </a:p>
        </p:txBody>
      </p:sp>
    </p:spTree>
    <p:extLst>
      <p:ext uri="{BB962C8B-B14F-4D97-AF65-F5344CB8AC3E}">
        <p14:creationId xmlns:p14="http://schemas.microsoft.com/office/powerpoint/2010/main" val="39382600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65571492c4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65571492c4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dirty="0">
                <a:solidFill>
                  <a:schemeClr val="dk2"/>
                </a:solidFill>
              </a:rPr>
              <a:t>H</a:t>
            </a:r>
            <a:r>
              <a:rPr lang="en-BE" sz="1000" dirty="0">
                <a:solidFill>
                  <a:schemeClr val="dk2"/>
                </a:solidFill>
              </a:rPr>
              <a:t>e</a:t>
            </a:r>
            <a:r>
              <a:rPr lang="en-US" sz="1000" dirty="0">
                <a:solidFill>
                  <a:schemeClr val="dk2"/>
                </a:solidFill>
              </a:rPr>
              <a:t>l</a:t>
            </a:r>
            <a:r>
              <a:rPr lang="en-BE" sz="1000" dirty="0">
                <a:solidFill>
                  <a:schemeClr val="dk2"/>
                </a:solidFill>
              </a:rPr>
              <a:t>e</a:t>
            </a:r>
            <a:r>
              <a:rPr lang="en-US" sz="1000" dirty="0">
                <a:solidFill>
                  <a:schemeClr val="dk2"/>
                </a:solidFill>
              </a:rPr>
              <a:t>e</a:t>
            </a:r>
            <a:r>
              <a:rPr lang="en-BE" sz="1000" dirty="0">
                <a:solidFill>
                  <a:schemeClr val="dk2"/>
                </a:solidFill>
              </a:rPr>
              <a:t>n</a:t>
            </a:r>
          </a:p>
          <a:p>
            <a:pPr marL="0" lvl="0" indent="0" algn="l" rtl="0">
              <a:lnSpc>
                <a:spcPct val="115000"/>
              </a:lnSpc>
              <a:spcBef>
                <a:spcPts val="0"/>
              </a:spcBef>
              <a:spcAft>
                <a:spcPts val="0"/>
              </a:spcAft>
              <a:buClr>
                <a:schemeClr val="dk1"/>
              </a:buClr>
              <a:buSzPts val="1100"/>
              <a:buFont typeface="Arial"/>
              <a:buNone/>
            </a:pPr>
            <a:endParaRPr lang="en-BE" sz="1000" dirty="0">
              <a:solidFill>
                <a:schemeClr val="dk2"/>
              </a:solidFill>
            </a:endParaRPr>
          </a:p>
          <a:p>
            <a:pPr marL="0" lvl="0" indent="0" algn="l" rtl="0">
              <a:lnSpc>
                <a:spcPct val="115000"/>
              </a:lnSpc>
              <a:spcBef>
                <a:spcPts val="0"/>
              </a:spcBef>
              <a:spcAft>
                <a:spcPts val="0"/>
              </a:spcAft>
              <a:buClr>
                <a:schemeClr val="dk1"/>
              </a:buClr>
              <a:buSzPts val="1100"/>
              <a:buFont typeface="Arial"/>
              <a:buNone/>
            </a:pPr>
            <a:r>
              <a:rPr lang="nl" sz="1000" dirty="0">
                <a:solidFill>
                  <a:schemeClr val="dk2"/>
                </a:solidFill>
              </a:rPr>
              <a:t>meerdere neighbourhoods tonen (met grootste variantie) </a:t>
            </a:r>
            <a:endParaRPr sz="1000" dirty="0">
              <a:solidFill>
                <a:schemeClr val="dk2"/>
              </a:solidFill>
            </a:endParaRPr>
          </a:p>
          <a:p>
            <a:pPr marL="0" lvl="0" indent="0" algn="l" rtl="0">
              <a:lnSpc>
                <a:spcPct val="115000"/>
              </a:lnSpc>
              <a:spcBef>
                <a:spcPts val="1600"/>
              </a:spcBef>
              <a:spcAft>
                <a:spcPts val="0"/>
              </a:spcAft>
              <a:buClr>
                <a:schemeClr val="dk1"/>
              </a:buClr>
              <a:buSzPts val="1100"/>
              <a:buFont typeface="Arial"/>
              <a:buNone/>
            </a:pPr>
            <a:r>
              <a:rPr lang="nl" sz="1000" dirty="0">
                <a:solidFill>
                  <a:schemeClr val="dk2"/>
                </a:solidFill>
              </a:rPr>
              <a:t>Randall Manor (meest onregelmatig)</a:t>
            </a:r>
            <a:br>
              <a:rPr lang="nl" sz="1000" dirty="0">
                <a:solidFill>
                  <a:schemeClr val="dk2"/>
                </a:solidFill>
              </a:rPr>
            </a:br>
            <a:r>
              <a:rPr lang="nl" sz="1000" dirty="0">
                <a:solidFill>
                  <a:schemeClr val="dk2"/>
                </a:solidFill>
              </a:rPr>
              <a:t>Jamaica</a:t>
            </a:r>
            <a:br>
              <a:rPr lang="nl" sz="1000" dirty="0">
                <a:solidFill>
                  <a:schemeClr val="dk2"/>
                </a:solidFill>
              </a:rPr>
            </a:br>
            <a:r>
              <a:rPr lang="nl" sz="1000" dirty="0">
                <a:solidFill>
                  <a:schemeClr val="dk2"/>
                </a:solidFill>
              </a:rPr>
              <a:t>Sea Gate</a:t>
            </a:r>
            <a:br>
              <a:rPr lang="nl" sz="1000" dirty="0">
                <a:solidFill>
                  <a:schemeClr val="dk2"/>
                </a:solidFill>
              </a:rPr>
            </a:br>
            <a:r>
              <a:rPr lang="nl" sz="1000" dirty="0">
                <a:solidFill>
                  <a:schemeClr val="dk2"/>
                </a:solidFill>
              </a:rPr>
              <a:t>Riverdale</a:t>
            </a:r>
            <a:endParaRPr sz="1000" dirty="0">
              <a:solidFill>
                <a:schemeClr val="dk2"/>
              </a:solidFill>
            </a:endParaRPr>
          </a:p>
          <a:p>
            <a:pPr marL="0" lvl="0" indent="0" algn="l" rtl="0">
              <a:lnSpc>
                <a:spcPct val="115000"/>
              </a:lnSpc>
              <a:spcBef>
                <a:spcPts val="1600"/>
              </a:spcBef>
              <a:spcAft>
                <a:spcPts val="1600"/>
              </a:spcAft>
              <a:buClr>
                <a:schemeClr val="dk1"/>
              </a:buClr>
              <a:buSzPts val="1100"/>
              <a:buFont typeface="Arial"/>
              <a:buNone/>
            </a:pPr>
            <a:r>
              <a:rPr lang="nl" sz="1000" dirty="0">
                <a:solidFill>
                  <a:schemeClr val="dk2"/>
                </a:solidFill>
              </a:rPr>
              <a:t>spike in het begin over heel new york → ook te zien per neighbourhood</a:t>
            </a:r>
            <a:br>
              <a:rPr lang="nl" sz="1000" dirty="0">
                <a:solidFill>
                  <a:schemeClr val="dk2"/>
                </a:solidFill>
              </a:rPr>
            </a:br>
            <a:r>
              <a:rPr lang="nl" sz="1000" dirty="0">
                <a:solidFill>
                  <a:schemeClr val="dk2"/>
                </a:solidFill>
              </a:rPr>
              <a:t>eind december en januari → geen daling maar blijft hoog </a:t>
            </a:r>
            <a:br>
              <a:rPr lang="nl" sz="1000" dirty="0">
                <a:solidFill>
                  <a:schemeClr val="dk2"/>
                </a:solidFill>
              </a:rPr>
            </a:br>
            <a:r>
              <a:rPr lang="nl" sz="1000" dirty="0">
                <a:solidFill>
                  <a:schemeClr val="dk2"/>
                </a:solidFill>
              </a:rPr>
              <a:t>november : Thanksgiving</a:t>
            </a:r>
            <a:endParaRPr sz="100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65571492c4_2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65571492c4_2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a:t>
            </a:r>
            <a:r>
              <a:rPr lang="en-BE" dirty="0"/>
              <a:t>e</a:t>
            </a:r>
            <a:r>
              <a:rPr lang="en-US" dirty="0"/>
              <a:t>l</a:t>
            </a:r>
            <a:r>
              <a:rPr lang="en-BE" dirty="0" err="1"/>
              <a:t>een</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J</a:t>
            </a:r>
            <a:r>
              <a:rPr lang="en-BE" dirty="0"/>
              <a:t>o</a:t>
            </a:r>
            <a:r>
              <a:rPr lang="en-US" dirty="0"/>
              <a:t>r</a:t>
            </a:r>
            <a:r>
              <a:rPr lang="en-BE" dirty="0"/>
              <a:t>a</a:t>
            </a:r>
            <a:r>
              <a:rPr lang="en-US" dirty="0"/>
              <a:t>n</a:t>
            </a:r>
            <a:endParaRPr lang="en-BE" dirty="0"/>
          </a:p>
        </p:txBody>
      </p:sp>
    </p:spTree>
    <p:extLst>
      <p:ext uri="{BB962C8B-B14F-4D97-AF65-F5344CB8AC3E}">
        <p14:creationId xmlns:p14="http://schemas.microsoft.com/office/powerpoint/2010/main" val="4230781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6448255e51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6448255e5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dirty="0">
                <a:solidFill>
                  <a:schemeClr val="dk2"/>
                </a:solidFill>
              </a:rPr>
              <a:t>J</a:t>
            </a:r>
            <a:r>
              <a:rPr lang="en-BE" sz="1000" dirty="0">
                <a:solidFill>
                  <a:schemeClr val="dk2"/>
                </a:solidFill>
              </a:rPr>
              <a:t>o</a:t>
            </a:r>
            <a:r>
              <a:rPr lang="en-US" sz="1000" dirty="0">
                <a:solidFill>
                  <a:schemeClr val="dk2"/>
                </a:solidFill>
              </a:rPr>
              <a:t>r</a:t>
            </a:r>
            <a:r>
              <a:rPr lang="en-BE" sz="1000" dirty="0">
                <a:solidFill>
                  <a:schemeClr val="dk2"/>
                </a:solidFill>
              </a:rPr>
              <a:t>a</a:t>
            </a:r>
            <a:r>
              <a:rPr lang="en-US" sz="1000" dirty="0">
                <a:solidFill>
                  <a:schemeClr val="dk2"/>
                </a:solidFill>
              </a:rPr>
              <a:t>n</a:t>
            </a:r>
            <a:endParaRPr lang="en-BE" sz="1000" dirty="0">
              <a:solidFill>
                <a:schemeClr val="dk2"/>
              </a:solidFill>
            </a:endParaRPr>
          </a:p>
          <a:p>
            <a:pPr marL="0" lvl="0" indent="0" algn="l" rtl="0">
              <a:lnSpc>
                <a:spcPct val="115000"/>
              </a:lnSpc>
              <a:spcBef>
                <a:spcPts val="0"/>
              </a:spcBef>
              <a:spcAft>
                <a:spcPts val="0"/>
              </a:spcAft>
              <a:buClr>
                <a:schemeClr val="dk1"/>
              </a:buClr>
              <a:buSzPts val="1100"/>
              <a:buFont typeface="Arial"/>
              <a:buNone/>
            </a:pPr>
            <a:endParaRPr lang="en-BE" sz="1000" dirty="0">
              <a:solidFill>
                <a:schemeClr val="dk2"/>
              </a:solidFill>
            </a:endParaRPr>
          </a:p>
          <a:p>
            <a:pPr marL="0" lvl="0" indent="0" algn="l" rtl="0">
              <a:lnSpc>
                <a:spcPct val="115000"/>
              </a:lnSpc>
              <a:spcBef>
                <a:spcPts val="0"/>
              </a:spcBef>
              <a:spcAft>
                <a:spcPts val="0"/>
              </a:spcAft>
              <a:buClr>
                <a:schemeClr val="dk1"/>
              </a:buClr>
              <a:buSzPts val="1100"/>
              <a:buFont typeface="Arial"/>
              <a:buNone/>
            </a:pPr>
            <a:r>
              <a:rPr lang="nl" sz="1000" dirty="0">
                <a:solidFill>
                  <a:schemeClr val="dk2"/>
                </a:solidFill>
              </a:rPr>
              <a:t>Linear regression op een interessante manier tonen</a:t>
            </a:r>
            <a:endParaRPr sz="1000" dirty="0">
              <a:solidFill>
                <a:schemeClr val="dk2"/>
              </a:solidFill>
            </a:endParaRPr>
          </a:p>
          <a:p>
            <a:pPr marL="0" lvl="0" indent="0" algn="l" rtl="0">
              <a:lnSpc>
                <a:spcPct val="115000"/>
              </a:lnSpc>
              <a:spcBef>
                <a:spcPts val="1600"/>
              </a:spcBef>
              <a:spcAft>
                <a:spcPts val="0"/>
              </a:spcAft>
              <a:buClr>
                <a:schemeClr val="dk1"/>
              </a:buClr>
              <a:buSzPts val="1100"/>
              <a:buFont typeface="Arial"/>
              <a:buNone/>
            </a:pPr>
            <a:r>
              <a:rPr lang="nl" sz="1000" dirty="0">
                <a:solidFill>
                  <a:schemeClr val="dk2"/>
                </a:solidFill>
              </a:rPr>
              <a:t>benchmark: private room in manhattan</a:t>
            </a:r>
            <a:endParaRPr sz="1000" dirty="0">
              <a:solidFill>
                <a:schemeClr val="dk2"/>
              </a:solidFill>
            </a:endParaRPr>
          </a:p>
          <a:p>
            <a:pPr marL="457200" lvl="0" indent="-292100" algn="l" rtl="0">
              <a:lnSpc>
                <a:spcPct val="115000"/>
              </a:lnSpc>
              <a:spcBef>
                <a:spcPts val="1600"/>
              </a:spcBef>
              <a:spcAft>
                <a:spcPts val="0"/>
              </a:spcAft>
              <a:buClr>
                <a:schemeClr val="dk2"/>
              </a:buClr>
              <a:buSzPts val="1000"/>
              <a:buAutoNum type="arabicPeriod"/>
            </a:pPr>
            <a:r>
              <a:rPr lang="nl" sz="1000" dirty="0">
                <a:solidFill>
                  <a:schemeClr val="dk2"/>
                </a:solidFill>
              </a:rPr>
              <a:t>neighbourhood group (wijze visual)</a:t>
            </a:r>
            <a:endParaRPr sz="1000" dirty="0">
              <a:solidFill>
                <a:schemeClr val="dk2"/>
              </a:solidFill>
            </a:endParaRPr>
          </a:p>
          <a:p>
            <a:pPr marL="457200" lvl="0" indent="-292100" algn="l" rtl="0">
              <a:lnSpc>
                <a:spcPct val="115000"/>
              </a:lnSpc>
              <a:spcBef>
                <a:spcPts val="0"/>
              </a:spcBef>
              <a:spcAft>
                <a:spcPts val="0"/>
              </a:spcAft>
              <a:buClr>
                <a:schemeClr val="dk2"/>
              </a:buClr>
              <a:buSzPts val="1000"/>
              <a:buAutoNum type="arabicPeriod"/>
            </a:pPr>
            <a:r>
              <a:rPr lang="nl" sz="1000" dirty="0">
                <a:solidFill>
                  <a:schemeClr val="dk2"/>
                </a:solidFill>
              </a:rPr>
              <a:t>pay for extra people (30 dollar goedkoper als je moet bijbetalen)</a:t>
            </a:r>
            <a:endParaRPr sz="1000" dirty="0">
              <a:solidFill>
                <a:schemeClr val="dk2"/>
              </a:solidFill>
            </a:endParaRPr>
          </a:p>
          <a:p>
            <a:pPr marL="457200" lvl="0" indent="-292100" algn="l" rtl="0">
              <a:lnSpc>
                <a:spcPct val="115000"/>
              </a:lnSpc>
              <a:spcBef>
                <a:spcPts val="0"/>
              </a:spcBef>
              <a:spcAft>
                <a:spcPts val="0"/>
              </a:spcAft>
              <a:buClr>
                <a:schemeClr val="dk2"/>
              </a:buClr>
              <a:buSzPts val="1000"/>
              <a:buAutoNum type="arabicPeriod"/>
            </a:pPr>
            <a:r>
              <a:rPr lang="nl" sz="1000" dirty="0">
                <a:solidFill>
                  <a:schemeClr val="dk2"/>
                </a:solidFill>
              </a:rPr>
              <a:t>instant bookable (8 dollar goedkoper, mss minder kwaliteitsvol?)</a:t>
            </a:r>
            <a:endParaRPr sz="1000" dirty="0">
              <a:solidFill>
                <a:schemeClr val="dk2"/>
              </a:solidFill>
            </a:endParaRPr>
          </a:p>
          <a:p>
            <a:pPr marL="0" lvl="0" indent="0" algn="l" rtl="0">
              <a:lnSpc>
                <a:spcPct val="115000"/>
              </a:lnSpc>
              <a:spcBef>
                <a:spcPts val="1600"/>
              </a:spcBef>
              <a:spcAft>
                <a:spcPts val="0"/>
              </a:spcAft>
              <a:buClr>
                <a:schemeClr val="dk1"/>
              </a:buClr>
              <a:buSzPts val="1100"/>
              <a:buFont typeface="Arial"/>
              <a:buNone/>
            </a:pPr>
            <a:r>
              <a:rPr lang="nl" sz="1000" dirty="0">
                <a:solidFill>
                  <a:schemeClr val="dk1"/>
                </a:solidFill>
              </a:rPr>
              <a:t>(vraag 8 ook eventjes vermelden, geprobeerd maar niet significant)</a:t>
            </a:r>
            <a:endParaRPr sz="1000" dirty="0">
              <a:solidFill>
                <a:schemeClr val="dk1"/>
              </a:solidFill>
            </a:endParaRPr>
          </a:p>
          <a:p>
            <a:pPr marL="457200" lvl="0" indent="-292100" algn="l" rtl="0">
              <a:lnSpc>
                <a:spcPct val="115000"/>
              </a:lnSpc>
              <a:spcBef>
                <a:spcPts val="1600"/>
              </a:spcBef>
              <a:spcAft>
                <a:spcPts val="0"/>
              </a:spcAft>
              <a:buClr>
                <a:schemeClr val="dk2"/>
              </a:buClr>
              <a:buSzPts val="1000"/>
              <a:buChar char="-"/>
            </a:pPr>
            <a:r>
              <a:rPr lang="nl" sz="1000" dirty="0">
                <a:solidFill>
                  <a:schemeClr val="dk2"/>
                </a:solidFill>
              </a:rPr>
              <a:t>verdergaan met prediction algoritme van Joran </a:t>
            </a:r>
            <a:r>
              <a:rPr lang="nl" sz="1000" b="1" dirty="0">
                <a:solidFill>
                  <a:srgbClr val="FF0000"/>
                </a:solidFill>
              </a:rPr>
              <a:t>EXTRA</a:t>
            </a:r>
            <a:br>
              <a:rPr lang="nl" sz="1000" b="1" dirty="0">
                <a:solidFill>
                  <a:srgbClr val="FF0000"/>
                </a:solidFill>
              </a:rPr>
            </a:br>
            <a:r>
              <a:rPr lang="nl" sz="1000" dirty="0">
                <a:solidFill>
                  <a:schemeClr val="dk1"/>
                </a:solidFill>
              </a:rPr>
              <a:t>prototype: als iemand nieuwe airbnb wilt openen, we kunnen price range geven (in volle ontwikkeling) + na een tijdje kunnen ze prijs optimaliseren door schatting, backfitting </a:t>
            </a:r>
            <a:endParaRPr sz="1000" dirty="0">
              <a:solidFill>
                <a:schemeClr val="dk1"/>
              </a:solidFill>
            </a:endParaRPr>
          </a:p>
          <a:p>
            <a:pPr marL="0" lvl="0" indent="0" algn="l" rtl="0">
              <a:lnSpc>
                <a:spcPct val="115000"/>
              </a:lnSpc>
              <a:spcBef>
                <a:spcPts val="1600"/>
              </a:spcBef>
              <a:spcAft>
                <a:spcPts val="0"/>
              </a:spcAft>
              <a:buClr>
                <a:schemeClr val="dk1"/>
              </a:buClr>
              <a:buSzPts val="1100"/>
              <a:buFont typeface="Arial"/>
              <a:buNone/>
            </a:pPr>
            <a:endParaRPr sz="1800" dirty="0">
              <a:solidFill>
                <a:schemeClr val="dk2"/>
              </a:solidFill>
            </a:endParaRPr>
          </a:p>
          <a:p>
            <a:pPr marL="0" lvl="0" indent="0" algn="l" rtl="0">
              <a:spcBef>
                <a:spcPts val="160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5571492c4_2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5571492c4_2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000" dirty="0">
                <a:solidFill>
                  <a:schemeClr val="dk2"/>
                </a:solidFill>
              </a:rPr>
              <a:t>J</a:t>
            </a:r>
            <a:r>
              <a:rPr lang="en-BE" sz="1000" dirty="0">
                <a:solidFill>
                  <a:schemeClr val="dk2"/>
                </a:solidFill>
              </a:rPr>
              <a:t>o</a:t>
            </a:r>
            <a:r>
              <a:rPr lang="en-US" sz="1000" dirty="0">
                <a:solidFill>
                  <a:schemeClr val="dk2"/>
                </a:solidFill>
              </a:rPr>
              <a:t>r</a:t>
            </a:r>
            <a:r>
              <a:rPr lang="en-BE" sz="1000" dirty="0">
                <a:solidFill>
                  <a:schemeClr val="dk2"/>
                </a:solidFill>
              </a:rPr>
              <a:t>a</a:t>
            </a:r>
            <a:r>
              <a:rPr lang="en-US" sz="1000" dirty="0">
                <a:solidFill>
                  <a:schemeClr val="dk2"/>
                </a:solidFill>
              </a:rPr>
              <a:t>n</a:t>
            </a:r>
            <a:endParaRPr lang="en-BE" sz="1000" dirty="0">
              <a:solidFill>
                <a:schemeClr val="dk2"/>
              </a:solidFill>
            </a:endParaRPr>
          </a:p>
          <a:p>
            <a:pPr marL="0" lvl="0" indent="0" algn="l" rtl="0">
              <a:lnSpc>
                <a:spcPct val="115000"/>
              </a:lnSpc>
              <a:spcBef>
                <a:spcPts val="0"/>
              </a:spcBef>
              <a:spcAft>
                <a:spcPts val="0"/>
              </a:spcAft>
              <a:buNone/>
            </a:pPr>
            <a:endParaRPr lang="en-BE" sz="1000" dirty="0">
              <a:solidFill>
                <a:schemeClr val="dk2"/>
              </a:solidFill>
            </a:endParaRPr>
          </a:p>
          <a:p>
            <a:pPr marL="0" lvl="0" indent="0" algn="l" rtl="0">
              <a:lnSpc>
                <a:spcPct val="115000"/>
              </a:lnSpc>
              <a:spcBef>
                <a:spcPts val="0"/>
              </a:spcBef>
              <a:spcAft>
                <a:spcPts val="0"/>
              </a:spcAft>
              <a:buNone/>
            </a:pPr>
            <a:r>
              <a:rPr lang="nl" sz="1000" dirty="0">
                <a:solidFill>
                  <a:schemeClr val="dk2"/>
                </a:solidFill>
              </a:rPr>
              <a:t>Linear regression op een interessante manier tonen</a:t>
            </a:r>
            <a:endParaRPr sz="1000" dirty="0">
              <a:solidFill>
                <a:schemeClr val="dk2"/>
              </a:solidFill>
            </a:endParaRPr>
          </a:p>
          <a:p>
            <a:pPr marL="0" lvl="0" indent="0" algn="l" rtl="0">
              <a:lnSpc>
                <a:spcPct val="115000"/>
              </a:lnSpc>
              <a:spcBef>
                <a:spcPts val="1600"/>
              </a:spcBef>
              <a:spcAft>
                <a:spcPts val="0"/>
              </a:spcAft>
              <a:buNone/>
            </a:pPr>
            <a:r>
              <a:rPr lang="nl" sz="1000" dirty="0">
                <a:solidFill>
                  <a:schemeClr val="dk2"/>
                </a:solidFill>
              </a:rPr>
              <a:t>benchmark: private room in manhattan</a:t>
            </a:r>
            <a:endParaRPr sz="1000" dirty="0">
              <a:solidFill>
                <a:schemeClr val="dk2"/>
              </a:solidFill>
            </a:endParaRPr>
          </a:p>
          <a:p>
            <a:pPr marL="457200" lvl="0" indent="-292100" algn="l" rtl="0">
              <a:lnSpc>
                <a:spcPct val="115000"/>
              </a:lnSpc>
              <a:spcBef>
                <a:spcPts val="1600"/>
              </a:spcBef>
              <a:spcAft>
                <a:spcPts val="0"/>
              </a:spcAft>
              <a:buClr>
                <a:schemeClr val="dk2"/>
              </a:buClr>
              <a:buSzPts val="1000"/>
              <a:buAutoNum type="arabicPeriod"/>
            </a:pPr>
            <a:r>
              <a:rPr lang="nl" sz="1000" dirty="0">
                <a:solidFill>
                  <a:schemeClr val="dk2"/>
                </a:solidFill>
              </a:rPr>
              <a:t>neighbourhood group (wijze visual)</a:t>
            </a:r>
            <a:endParaRPr sz="1000" dirty="0">
              <a:solidFill>
                <a:schemeClr val="dk2"/>
              </a:solidFill>
            </a:endParaRPr>
          </a:p>
          <a:p>
            <a:pPr marL="457200" lvl="0" indent="-292100" algn="l" rtl="0">
              <a:lnSpc>
                <a:spcPct val="115000"/>
              </a:lnSpc>
              <a:spcBef>
                <a:spcPts val="0"/>
              </a:spcBef>
              <a:spcAft>
                <a:spcPts val="0"/>
              </a:spcAft>
              <a:buClr>
                <a:schemeClr val="dk2"/>
              </a:buClr>
              <a:buSzPts val="1000"/>
              <a:buAutoNum type="arabicPeriod"/>
            </a:pPr>
            <a:r>
              <a:rPr lang="nl" sz="1000" dirty="0">
                <a:solidFill>
                  <a:schemeClr val="dk2"/>
                </a:solidFill>
              </a:rPr>
              <a:t>pay for extra people (30 dollar goedkoper als je moet bijbetalen)</a:t>
            </a:r>
            <a:endParaRPr sz="1000" dirty="0">
              <a:solidFill>
                <a:schemeClr val="dk2"/>
              </a:solidFill>
            </a:endParaRPr>
          </a:p>
          <a:p>
            <a:pPr marL="457200" lvl="0" indent="-292100" algn="l" rtl="0">
              <a:lnSpc>
                <a:spcPct val="115000"/>
              </a:lnSpc>
              <a:spcBef>
                <a:spcPts val="0"/>
              </a:spcBef>
              <a:spcAft>
                <a:spcPts val="0"/>
              </a:spcAft>
              <a:buClr>
                <a:schemeClr val="dk2"/>
              </a:buClr>
              <a:buSzPts val="1000"/>
              <a:buAutoNum type="arabicPeriod"/>
            </a:pPr>
            <a:r>
              <a:rPr lang="nl" sz="1000" dirty="0">
                <a:solidFill>
                  <a:schemeClr val="dk2"/>
                </a:solidFill>
              </a:rPr>
              <a:t>instant bookable (8 dollar goedkoper, mss minder kwaliteitsvol?)</a:t>
            </a:r>
            <a:endParaRPr sz="1000" dirty="0">
              <a:solidFill>
                <a:schemeClr val="dk2"/>
              </a:solidFill>
            </a:endParaRPr>
          </a:p>
          <a:p>
            <a:pPr marL="0" lvl="0" indent="0" algn="l" rtl="0">
              <a:lnSpc>
                <a:spcPct val="115000"/>
              </a:lnSpc>
              <a:spcBef>
                <a:spcPts val="1600"/>
              </a:spcBef>
              <a:spcAft>
                <a:spcPts val="0"/>
              </a:spcAft>
              <a:buNone/>
            </a:pPr>
            <a:r>
              <a:rPr lang="nl" sz="1000" dirty="0">
                <a:solidFill>
                  <a:schemeClr val="dk1"/>
                </a:solidFill>
              </a:rPr>
              <a:t>(vraag 8 ook eventjes vermelden, geprobeerd maar niet significant)</a:t>
            </a:r>
            <a:endParaRPr sz="1000" dirty="0">
              <a:solidFill>
                <a:schemeClr val="dk1"/>
              </a:solidFill>
            </a:endParaRPr>
          </a:p>
          <a:p>
            <a:pPr marL="457200" lvl="0" indent="-292100" algn="l" rtl="0">
              <a:lnSpc>
                <a:spcPct val="115000"/>
              </a:lnSpc>
              <a:spcBef>
                <a:spcPts val="1600"/>
              </a:spcBef>
              <a:spcAft>
                <a:spcPts val="0"/>
              </a:spcAft>
              <a:buClr>
                <a:schemeClr val="dk2"/>
              </a:buClr>
              <a:buSzPts val="1000"/>
              <a:buChar char="-"/>
            </a:pPr>
            <a:r>
              <a:rPr lang="nl" sz="1000" dirty="0">
                <a:solidFill>
                  <a:schemeClr val="dk2"/>
                </a:solidFill>
              </a:rPr>
              <a:t>verdergaan met prediction algoritme van Joran </a:t>
            </a:r>
            <a:r>
              <a:rPr lang="nl" sz="1000" b="1" dirty="0">
                <a:solidFill>
                  <a:srgbClr val="FF0000"/>
                </a:solidFill>
              </a:rPr>
              <a:t>EXTRA</a:t>
            </a:r>
            <a:br>
              <a:rPr lang="nl" sz="1000" b="1" dirty="0">
                <a:solidFill>
                  <a:srgbClr val="FF0000"/>
                </a:solidFill>
              </a:rPr>
            </a:br>
            <a:r>
              <a:rPr lang="nl" sz="1000" dirty="0">
                <a:solidFill>
                  <a:schemeClr val="dk1"/>
                </a:solidFill>
              </a:rPr>
              <a:t>prototype: als iemand nieuwe airbnb wilt openen, we kunnen price range geven (in volle ontwikkeling) + na een tijdje kunnen ze prijs optimaliseren door schatting, backfitting </a:t>
            </a:r>
            <a:endParaRPr sz="1000" dirty="0">
              <a:solidFill>
                <a:schemeClr val="dk1"/>
              </a:solidFill>
            </a:endParaRPr>
          </a:p>
          <a:p>
            <a:pPr marL="0" lvl="0" indent="0" algn="l" rtl="0">
              <a:lnSpc>
                <a:spcPct val="115000"/>
              </a:lnSpc>
              <a:spcBef>
                <a:spcPts val="1600"/>
              </a:spcBef>
              <a:spcAft>
                <a:spcPts val="0"/>
              </a:spcAft>
              <a:buNone/>
            </a:pPr>
            <a:endParaRPr sz="1800" dirty="0">
              <a:solidFill>
                <a:schemeClr val="dk2"/>
              </a:solidFill>
            </a:endParaRPr>
          </a:p>
          <a:p>
            <a:pPr marL="0" lvl="0" indent="0" algn="l" rtl="0">
              <a:spcBef>
                <a:spcPts val="160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65571492c4_2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65571492c4_2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a:t>
            </a:r>
            <a:r>
              <a:rPr lang="en-BE" dirty="0"/>
              <a:t>o</a:t>
            </a:r>
            <a:r>
              <a:rPr lang="en-US" dirty="0"/>
              <a:t>r</a:t>
            </a:r>
            <a:r>
              <a:rPr lang="en-BE" dirty="0"/>
              <a:t>a</a:t>
            </a:r>
            <a:r>
              <a:rPr lang="en-US" dirty="0"/>
              <a:t>n</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5571492c4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5571492c4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a:t>
            </a:r>
            <a:r>
              <a:rPr lang="en-BE" dirty="0"/>
              <a:t>e</a:t>
            </a:r>
            <a:r>
              <a:rPr lang="en-US" dirty="0"/>
              <a:t>b</a:t>
            </a:r>
            <a:r>
              <a:rPr lang="en-BE"/>
              <a:t>e</a:t>
            </a:r>
            <a:endParaRPr lang="nl-BE" dirty="0"/>
          </a:p>
          <a:p>
            <a:pPr marL="0" lvl="0" indent="0" algn="l" rtl="0">
              <a:spcBef>
                <a:spcPts val="0"/>
              </a:spcBef>
              <a:spcAft>
                <a:spcPts val="0"/>
              </a:spcAft>
              <a:buNone/>
            </a:pPr>
            <a:endParaRPr lang="nl-BE" dirty="0"/>
          </a:p>
          <a:p>
            <a:pPr marL="0" lvl="0" indent="0" algn="l" rtl="0">
              <a:spcBef>
                <a:spcPts val="0"/>
              </a:spcBef>
              <a:spcAft>
                <a:spcPts val="0"/>
              </a:spcAft>
              <a:buNone/>
            </a:pPr>
            <a:r>
              <a:rPr lang="nl-BE" dirty="0"/>
              <a:t>Now let’s talk a bit more about the hosts</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BE" dirty="0"/>
              <a:t>Evelyne</a:t>
            </a:r>
          </a:p>
        </p:txBody>
      </p:sp>
    </p:spTree>
    <p:extLst>
      <p:ext uri="{BB962C8B-B14F-4D97-AF65-F5344CB8AC3E}">
        <p14:creationId xmlns:p14="http://schemas.microsoft.com/office/powerpoint/2010/main" val="39671797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65571492c4_1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65571492c4_1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dirty="0">
                <a:solidFill>
                  <a:schemeClr val="dk2"/>
                </a:solidFill>
              </a:rPr>
              <a:t>F</a:t>
            </a:r>
            <a:r>
              <a:rPr lang="en-BE" sz="1000" dirty="0">
                <a:solidFill>
                  <a:schemeClr val="dk2"/>
                </a:solidFill>
              </a:rPr>
              <a:t>e</a:t>
            </a:r>
            <a:r>
              <a:rPr lang="en-US" sz="1000" dirty="0">
                <a:solidFill>
                  <a:schemeClr val="dk2"/>
                </a:solidFill>
              </a:rPr>
              <a:t>b</a:t>
            </a:r>
            <a:r>
              <a:rPr lang="en-BE" sz="1000">
                <a:solidFill>
                  <a:schemeClr val="dk2"/>
                </a:solidFill>
              </a:rPr>
              <a:t>e</a:t>
            </a:r>
            <a:endParaRPr lang="nl-BE" sz="1000" dirty="0">
              <a:solidFill>
                <a:schemeClr val="dk2"/>
              </a:solidFill>
            </a:endParaRPr>
          </a:p>
          <a:p>
            <a:pPr marL="0" lvl="0" indent="0" algn="l" rtl="0">
              <a:lnSpc>
                <a:spcPct val="115000"/>
              </a:lnSpc>
              <a:spcBef>
                <a:spcPts val="0"/>
              </a:spcBef>
              <a:spcAft>
                <a:spcPts val="0"/>
              </a:spcAft>
              <a:buClr>
                <a:schemeClr val="dk1"/>
              </a:buClr>
              <a:buSzPts val="1100"/>
              <a:buFont typeface="Arial"/>
              <a:buNone/>
            </a:pPr>
            <a:endParaRPr lang="nl-BE" sz="1000" dirty="0">
              <a:solidFill>
                <a:schemeClr val="dk2"/>
              </a:solidFill>
            </a:endParaRPr>
          </a:p>
          <a:p>
            <a:pPr marL="0" lvl="0" indent="0" algn="l" rtl="0">
              <a:lnSpc>
                <a:spcPct val="115000"/>
              </a:lnSpc>
              <a:spcBef>
                <a:spcPts val="0"/>
              </a:spcBef>
              <a:spcAft>
                <a:spcPts val="0"/>
              </a:spcAft>
              <a:buClr>
                <a:schemeClr val="dk1"/>
              </a:buClr>
              <a:buSzPts val="1100"/>
              <a:buFont typeface="Arial"/>
              <a:buNone/>
            </a:pPr>
            <a:r>
              <a:rPr lang="nl-BE" sz="1000" dirty="0">
                <a:solidFill>
                  <a:schemeClr val="dk2"/>
                </a:solidFill>
              </a:rPr>
              <a:t>The amount of listigns that every host has can be represented by a long tail graph. We can conclude that there are very few hosts have more than 4 to 5 listings. We can say that about 95% have less than 4 listings. </a:t>
            </a:r>
          </a:p>
          <a:p>
            <a:pPr marL="0" lvl="0" indent="0" algn="l" rtl="0">
              <a:lnSpc>
                <a:spcPct val="115000"/>
              </a:lnSpc>
              <a:spcBef>
                <a:spcPts val="0"/>
              </a:spcBef>
              <a:spcAft>
                <a:spcPts val="0"/>
              </a:spcAft>
              <a:buClr>
                <a:schemeClr val="dk1"/>
              </a:buClr>
              <a:buSzPts val="1100"/>
              <a:buFont typeface="Arial"/>
              <a:buNone/>
            </a:pPr>
            <a:endParaRPr lang="nl-BE" sz="1000" dirty="0">
              <a:solidFill>
                <a:schemeClr val="dk2"/>
              </a:solidFill>
            </a:endParaRPr>
          </a:p>
          <a:p>
            <a:pPr marL="0" lvl="0" indent="0" algn="l" rtl="0">
              <a:lnSpc>
                <a:spcPct val="115000"/>
              </a:lnSpc>
              <a:spcBef>
                <a:spcPts val="0"/>
              </a:spcBef>
              <a:spcAft>
                <a:spcPts val="0"/>
              </a:spcAft>
              <a:buClr>
                <a:schemeClr val="dk1"/>
              </a:buClr>
              <a:buSzPts val="1100"/>
              <a:buFont typeface="Arial"/>
              <a:buNone/>
            </a:pPr>
            <a:r>
              <a:rPr lang="nl-BE" sz="1000" dirty="0">
                <a:solidFill>
                  <a:schemeClr val="dk2"/>
                </a:solidFill>
              </a:rPr>
              <a:t>Interesting as well is that 99% of the hosts that have more than one listing stay within the same neighborhood.</a:t>
            </a:r>
          </a:p>
          <a:p>
            <a:pPr marL="0" lvl="0" indent="0" algn="l" rtl="0">
              <a:lnSpc>
                <a:spcPct val="115000"/>
              </a:lnSpc>
              <a:spcBef>
                <a:spcPts val="0"/>
              </a:spcBef>
              <a:spcAft>
                <a:spcPts val="0"/>
              </a:spcAft>
              <a:buClr>
                <a:schemeClr val="dk1"/>
              </a:buClr>
              <a:buSzPts val="1100"/>
              <a:buFont typeface="Arial"/>
              <a:buNone/>
            </a:pPr>
            <a:endParaRPr lang="nl-BE" sz="1000" dirty="0">
              <a:solidFill>
                <a:schemeClr val="dk2"/>
              </a:solidFill>
            </a:endParaRPr>
          </a:p>
          <a:p>
            <a:pPr marL="0" lvl="0" indent="0" algn="l" rtl="0">
              <a:lnSpc>
                <a:spcPct val="115000"/>
              </a:lnSpc>
              <a:spcBef>
                <a:spcPts val="0"/>
              </a:spcBef>
              <a:spcAft>
                <a:spcPts val="0"/>
              </a:spcAft>
              <a:buClr>
                <a:schemeClr val="dk1"/>
              </a:buClr>
              <a:buSzPts val="1100"/>
              <a:buFont typeface="Arial"/>
              <a:buNone/>
            </a:pPr>
            <a:r>
              <a:rPr lang="nl-BE" sz="1000" dirty="0">
                <a:solidFill>
                  <a:schemeClr val="dk2"/>
                </a:solidFill>
              </a:rPr>
              <a:t>If we would zoom in at the top 10 hosts with the most amount of listings, we get this graph. </a:t>
            </a:r>
          </a:p>
          <a:p>
            <a:pPr marL="0" lvl="0" indent="0" algn="l" rtl="0">
              <a:lnSpc>
                <a:spcPct val="115000"/>
              </a:lnSpc>
              <a:spcBef>
                <a:spcPts val="0"/>
              </a:spcBef>
              <a:spcAft>
                <a:spcPts val="0"/>
              </a:spcAft>
              <a:buClr>
                <a:schemeClr val="dk1"/>
              </a:buClr>
              <a:buSzPts val="1100"/>
              <a:buFont typeface="Arial"/>
              <a:buNone/>
            </a:pPr>
            <a:r>
              <a:rPr lang="nl-BE" sz="1000" dirty="0">
                <a:solidFill>
                  <a:schemeClr val="dk2"/>
                </a:solidFill>
              </a:rPr>
              <a:t>The maximum amount of listings is 35. But it we look at the names of the hosts of these top 3 (for example over here we have ‘resortshare5’) then we see that those are probable not individual people, but already some some sort of firm</a:t>
            </a:r>
          </a:p>
          <a:p>
            <a:pPr marL="0" lvl="0" indent="0" algn="l" rtl="0">
              <a:lnSpc>
                <a:spcPct val="115000"/>
              </a:lnSpc>
              <a:spcBef>
                <a:spcPts val="0"/>
              </a:spcBef>
              <a:spcAft>
                <a:spcPts val="0"/>
              </a:spcAft>
              <a:buClr>
                <a:schemeClr val="dk1"/>
              </a:buClr>
              <a:buSzPts val="1100"/>
              <a:buFont typeface="Arial"/>
              <a:buNone/>
            </a:pPr>
            <a:endParaRPr lang="nl-BE" sz="1000" dirty="0">
              <a:solidFill>
                <a:schemeClr val="dk2"/>
              </a:solidFill>
            </a:endParaRPr>
          </a:p>
          <a:p>
            <a:pPr marL="0" lvl="0" indent="0" algn="l" rtl="0">
              <a:lnSpc>
                <a:spcPct val="115000"/>
              </a:lnSpc>
              <a:spcBef>
                <a:spcPts val="0"/>
              </a:spcBef>
              <a:spcAft>
                <a:spcPts val="0"/>
              </a:spcAft>
              <a:buClr>
                <a:schemeClr val="dk1"/>
              </a:buClr>
              <a:buSzPts val="1100"/>
              <a:buFont typeface="Arial"/>
              <a:buNone/>
            </a:pPr>
            <a:endParaRPr lang="nl-BE" sz="1000" dirty="0">
              <a:solidFill>
                <a:schemeClr val="dk2"/>
              </a:solidFill>
            </a:endParaRPr>
          </a:p>
          <a:p>
            <a:pPr marL="0" lvl="0" indent="0" algn="l" rtl="0">
              <a:lnSpc>
                <a:spcPct val="115000"/>
              </a:lnSpc>
              <a:spcBef>
                <a:spcPts val="0"/>
              </a:spcBef>
              <a:spcAft>
                <a:spcPts val="0"/>
              </a:spcAft>
              <a:buClr>
                <a:schemeClr val="dk1"/>
              </a:buClr>
              <a:buSzPts val="1100"/>
              <a:buFont typeface="Arial"/>
              <a:buNone/>
            </a:pPr>
            <a:endParaRPr lang="nl-BE" sz="1000" dirty="0">
              <a:solidFill>
                <a:schemeClr val="dk2"/>
              </a:solidFill>
            </a:endParaRPr>
          </a:p>
          <a:p>
            <a:pPr marL="0" lvl="0" indent="0" algn="l" rtl="0">
              <a:lnSpc>
                <a:spcPct val="115000"/>
              </a:lnSpc>
              <a:spcBef>
                <a:spcPts val="0"/>
              </a:spcBef>
              <a:spcAft>
                <a:spcPts val="0"/>
              </a:spcAft>
              <a:buClr>
                <a:schemeClr val="dk1"/>
              </a:buClr>
              <a:buSzPts val="1100"/>
              <a:buFont typeface="Arial"/>
              <a:buNone/>
            </a:pPr>
            <a:endParaRPr lang="en-BE" sz="1000" dirty="0">
              <a:solidFill>
                <a:schemeClr val="dk2"/>
              </a:solidFill>
            </a:endParaRPr>
          </a:p>
          <a:p>
            <a:pPr marL="0" lvl="0" indent="0" algn="l" rtl="0">
              <a:lnSpc>
                <a:spcPct val="115000"/>
              </a:lnSpc>
              <a:spcBef>
                <a:spcPts val="0"/>
              </a:spcBef>
              <a:spcAft>
                <a:spcPts val="0"/>
              </a:spcAft>
              <a:buClr>
                <a:schemeClr val="dk1"/>
              </a:buClr>
              <a:buSzPts val="1100"/>
              <a:buFont typeface="Arial"/>
              <a:buNone/>
            </a:pPr>
            <a:endParaRPr lang="en-BE" sz="1000" dirty="0">
              <a:solidFill>
                <a:schemeClr val="dk2"/>
              </a:solidFill>
            </a:endParaRPr>
          </a:p>
          <a:p>
            <a:pPr marL="0" lvl="0" indent="0" algn="l" rtl="0">
              <a:lnSpc>
                <a:spcPct val="115000"/>
              </a:lnSpc>
              <a:spcBef>
                <a:spcPts val="0"/>
              </a:spcBef>
              <a:spcAft>
                <a:spcPts val="0"/>
              </a:spcAft>
              <a:buClr>
                <a:schemeClr val="dk1"/>
              </a:buClr>
              <a:buSzPts val="1100"/>
              <a:buFont typeface="Arial"/>
              <a:buNone/>
            </a:pPr>
            <a:r>
              <a:rPr lang="nl" sz="1000" dirty="0">
                <a:solidFill>
                  <a:schemeClr val="dk2"/>
                </a:solidFill>
              </a:rPr>
              <a:t>Q11</a:t>
            </a:r>
            <a:endParaRPr sz="1000" dirty="0">
              <a:solidFill>
                <a:schemeClr val="dk2"/>
              </a:solidFill>
            </a:endParaRPr>
          </a:p>
          <a:p>
            <a:pPr marL="0" lvl="0" indent="0" algn="l" rtl="0">
              <a:lnSpc>
                <a:spcPct val="115000"/>
              </a:lnSpc>
              <a:spcBef>
                <a:spcPts val="1600"/>
              </a:spcBef>
              <a:spcAft>
                <a:spcPts val="0"/>
              </a:spcAft>
              <a:buClr>
                <a:schemeClr val="dk1"/>
              </a:buClr>
              <a:buSzPts val="1100"/>
              <a:buFont typeface="Arial"/>
              <a:buNone/>
            </a:pPr>
            <a:r>
              <a:rPr lang="nl" sz="1000" dirty="0">
                <a:solidFill>
                  <a:schemeClr val="dk2"/>
                </a:solidFill>
              </a:rPr>
              <a:t>globale info</a:t>
            </a:r>
            <a:endParaRPr sz="1000" dirty="0">
              <a:solidFill>
                <a:schemeClr val="dk2"/>
              </a:solidFill>
            </a:endParaRPr>
          </a:p>
          <a:p>
            <a:pPr marL="0" lvl="0" indent="0" algn="l" rtl="0">
              <a:lnSpc>
                <a:spcPct val="115000"/>
              </a:lnSpc>
              <a:spcBef>
                <a:spcPts val="1600"/>
              </a:spcBef>
              <a:spcAft>
                <a:spcPts val="0"/>
              </a:spcAft>
              <a:buClr>
                <a:schemeClr val="dk1"/>
              </a:buClr>
              <a:buSzPts val="1100"/>
              <a:buFont typeface="Arial"/>
              <a:buNone/>
            </a:pPr>
            <a:r>
              <a:rPr lang="nl" sz="1000" dirty="0">
                <a:solidFill>
                  <a:schemeClr val="dk2"/>
                </a:solidFill>
              </a:rPr>
              <a:t>eerst long tail en dan inzoomen op de tien hosts met de meeste</a:t>
            </a:r>
            <a:endParaRPr sz="1000" dirty="0">
              <a:solidFill>
                <a:schemeClr val="dk2"/>
              </a:solidFill>
            </a:endParaRPr>
          </a:p>
          <a:p>
            <a:pPr marL="0" lvl="0" indent="0" algn="l" rtl="0">
              <a:lnSpc>
                <a:spcPct val="115000"/>
              </a:lnSpc>
              <a:spcBef>
                <a:spcPts val="1600"/>
              </a:spcBef>
              <a:spcAft>
                <a:spcPts val="0"/>
              </a:spcAft>
              <a:buClr>
                <a:schemeClr val="dk1"/>
              </a:buClr>
              <a:buSzPts val="1100"/>
              <a:buFont typeface="Arial"/>
              <a:buNone/>
            </a:pPr>
            <a:r>
              <a:rPr lang="nl" sz="1000" dirty="0">
                <a:solidFill>
                  <a:schemeClr val="dk2"/>
                </a:solidFill>
              </a:rPr>
              <a:t>grafiek, hosts with most listings (The Bowery House = hotel, Resort share → zijn bedrijven met meerdere listings)  95% heeft minder dan 4 listings </a:t>
            </a:r>
            <a:endParaRPr sz="1000" dirty="0">
              <a:solidFill>
                <a:schemeClr val="dk2"/>
              </a:solidFill>
            </a:endParaRPr>
          </a:p>
          <a:p>
            <a:pPr marL="0" lvl="0" indent="0" algn="l" rtl="0">
              <a:lnSpc>
                <a:spcPct val="115000"/>
              </a:lnSpc>
              <a:spcBef>
                <a:spcPts val="1600"/>
              </a:spcBef>
              <a:spcAft>
                <a:spcPts val="0"/>
              </a:spcAft>
              <a:buClr>
                <a:schemeClr val="dk1"/>
              </a:buClr>
              <a:buSzPts val="1100"/>
              <a:buFont typeface="Arial"/>
              <a:buNone/>
            </a:pPr>
            <a:r>
              <a:rPr lang="nl" sz="1000" dirty="0">
                <a:solidFill>
                  <a:schemeClr val="dk2"/>
                </a:solidFill>
              </a:rPr>
              <a:t>blijven de 10 personen met de meeste listings in dezelfde neighbourhood?</a:t>
            </a:r>
            <a:endParaRPr sz="1000" dirty="0">
              <a:solidFill>
                <a:schemeClr val="dk2"/>
              </a:solidFill>
            </a:endParaRPr>
          </a:p>
          <a:p>
            <a:pPr marL="0" lvl="0" indent="0" algn="l" rtl="0">
              <a:lnSpc>
                <a:spcPct val="115000"/>
              </a:lnSpc>
              <a:spcBef>
                <a:spcPts val="1600"/>
              </a:spcBef>
              <a:spcAft>
                <a:spcPts val="1600"/>
              </a:spcAft>
              <a:buClr>
                <a:schemeClr val="dk1"/>
              </a:buClr>
              <a:buSzPts val="1100"/>
              <a:buFont typeface="Arial"/>
              <a:buNone/>
            </a:pPr>
            <a:r>
              <a:rPr lang="nl" sz="1000" dirty="0">
                <a:solidFill>
                  <a:schemeClr val="dk2"/>
                </a:solidFill>
              </a:rPr>
              <a:t>Q12: 37100 listings in total, 99% stays in the same neighbourhood(36714), 1% has listings in different neigbhourhoods(386) -&gt; samen met map?? vraag 18</a:t>
            </a:r>
            <a:endParaRPr sz="1000"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64435fd9c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64435fd9c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BE" dirty="0"/>
              <a:t>Next we heve some data about the different room types. </a:t>
            </a:r>
          </a:p>
          <a:p>
            <a:pPr marL="0" lvl="0" indent="0" algn="l" rtl="0">
              <a:spcBef>
                <a:spcPts val="0"/>
              </a:spcBef>
              <a:spcAft>
                <a:spcPts val="0"/>
              </a:spcAft>
              <a:buNone/>
            </a:pPr>
            <a:endParaRPr lang="nl-BE" dirty="0"/>
          </a:p>
          <a:p>
            <a:pPr marL="0" lvl="0" indent="0" algn="l" rtl="0">
              <a:spcBef>
                <a:spcPts val="0"/>
              </a:spcBef>
              <a:spcAft>
                <a:spcPts val="0"/>
              </a:spcAft>
              <a:buNone/>
            </a:pPr>
            <a:r>
              <a:rPr lang="nl-BE" dirty="0"/>
              <a:t>Mostly </a:t>
            </a:r>
          </a:p>
          <a:p>
            <a:pPr marL="0" lvl="0" indent="0" algn="l" rtl="0">
              <a:spcBef>
                <a:spcPts val="0"/>
              </a:spcBef>
              <a:spcAft>
                <a:spcPts val="0"/>
              </a:spcAft>
              <a:buNone/>
            </a:pPr>
            <a:r>
              <a:rPr lang="nl-BE" dirty="0"/>
              <a:t>We see that shared room (or red) is almost not listed in New York.  More used is the entire home or ppartment(which is in blue om this map, so escpecially Manhattan)   and the private room Is common (which is the green color, so Brookly, Queens and Bronx</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65571492c4_5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65571492c4_5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BE" dirty="0"/>
              <a:t>Now let’s talk a bit about the reviews that the listings get. </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65571492c4_1_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65571492c4_1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6448255e51_4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6448255e51_4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a:t>
            </a:r>
            <a:r>
              <a:rPr lang="en-BE" dirty="0"/>
              <a:t>e</a:t>
            </a:r>
            <a:r>
              <a:rPr lang="en-US" dirty="0"/>
              <a:t>b</a:t>
            </a:r>
            <a:r>
              <a:rPr lang="en-BE" dirty="0"/>
              <a:t>e</a:t>
            </a:r>
          </a:p>
          <a:p>
            <a:pPr marL="0" lvl="0" indent="0" algn="l" rtl="0">
              <a:spcBef>
                <a:spcPts val="0"/>
              </a:spcBef>
              <a:spcAft>
                <a:spcPts val="0"/>
              </a:spcAft>
              <a:buNone/>
            </a:pPr>
            <a:endParaRPr lang="en-BE" dirty="0"/>
          </a:p>
          <a:p>
            <a:pPr marL="0" lvl="0" indent="0" algn="l" rtl="0">
              <a:spcBef>
                <a:spcPts val="0"/>
              </a:spcBef>
              <a:spcAft>
                <a:spcPts val="0"/>
              </a:spcAft>
              <a:buNone/>
            </a:pPr>
            <a:r>
              <a:rPr lang="nl" dirty="0"/>
              <a:t>If we would look at the most used words in reviews, we do see a lot of positivity! </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BE" dirty="0"/>
              <a:t>Evelyne</a:t>
            </a:r>
          </a:p>
        </p:txBody>
      </p:sp>
    </p:spTree>
    <p:extLst>
      <p:ext uri="{BB962C8B-B14F-4D97-AF65-F5344CB8AC3E}">
        <p14:creationId xmlns:p14="http://schemas.microsoft.com/office/powerpoint/2010/main" val="2642623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6448255e51_4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6448255e51_4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a:t>
            </a:r>
            <a:r>
              <a:rPr lang="en-BE" dirty="0"/>
              <a:t>v</a:t>
            </a:r>
            <a:r>
              <a:rPr lang="en-US" dirty="0"/>
              <a:t>e</a:t>
            </a:r>
            <a:r>
              <a:rPr lang="en-BE" dirty="0"/>
              <a:t>l</a:t>
            </a:r>
            <a:r>
              <a:rPr lang="en-US" dirty="0"/>
              <a:t>y</a:t>
            </a:r>
            <a:r>
              <a:rPr lang="en-BE" dirty="0"/>
              <a:t>n</a:t>
            </a:r>
            <a:r>
              <a:rPr lang="en-US" dirty="0"/>
              <a:t>e</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E</a:t>
            </a:r>
            <a:r>
              <a:rPr lang="en-BE" dirty="0"/>
              <a:t>v</a:t>
            </a:r>
            <a:r>
              <a:rPr lang="en-US" dirty="0"/>
              <a:t>e</a:t>
            </a:r>
            <a:r>
              <a:rPr lang="en-BE" dirty="0"/>
              <a:t>l</a:t>
            </a:r>
            <a:r>
              <a:rPr lang="en-US" dirty="0"/>
              <a:t>y</a:t>
            </a:r>
            <a:r>
              <a:rPr lang="en-BE" dirty="0"/>
              <a:t>n</a:t>
            </a:r>
            <a:r>
              <a:rPr lang="en-US" dirty="0"/>
              <a:t>e</a:t>
            </a:r>
            <a:endParaRPr lang="en-BE" dirty="0"/>
          </a:p>
        </p:txBody>
      </p:sp>
    </p:spTree>
    <p:extLst>
      <p:ext uri="{BB962C8B-B14F-4D97-AF65-F5344CB8AC3E}">
        <p14:creationId xmlns:p14="http://schemas.microsoft.com/office/powerpoint/2010/main" val="2613959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6448255e5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6448255e5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15000"/>
              </a:lnSpc>
              <a:spcBef>
                <a:spcPts val="1600"/>
              </a:spcBef>
              <a:spcAft>
                <a:spcPts val="1600"/>
              </a:spcAft>
              <a:buClr>
                <a:schemeClr val="dk1"/>
              </a:buClr>
              <a:buSzPts val="1100"/>
              <a:buFont typeface="Arial"/>
              <a:buNone/>
            </a:pPr>
            <a:r>
              <a:rPr lang="en-US" dirty="0"/>
              <a:t>E</a:t>
            </a:r>
            <a:r>
              <a:rPr lang="en-BE" dirty="0"/>
              <a:t>v</a:t>
            </a:r>
            <a:r>
              <a:rPr lang="en-US" dirty="0"/>
              <a:t>e</a:t>
            </a:r>
            <a:r>
              <a:rPr lang="en-BE" dirty="0"/>
              <a:t>l</a:t>
            </a:r>
            <a:r>
              <a:rPr lang="en-US" dirty="0"/>
              <a:t>y</a:t>
            </a:r>
            <a:r>
              <a:rPr lang="en-BE" dirty="0"/>
              <a:t>n</a:t>
            </a:r>
            <a:r>
              <a:rPr lang="en-US" dirty="0"/>
              <a:t>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65571492c4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65571492c4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BE" dirty="0"/>
              <a:t>J</a:t>
            </a:r>
            <a:r>
              <a:rPr lang="en-US" dirty="0"/>
              <a:t>o</a:t>
            </a:r>
            <a:r>
              <a:rPr lang="en-BE" dirty="0"/>
              <a:t>r</a:t>
            </a:r>
            <a:r>
              <a:rPr lang="en-US" dirty="0"/>
              <a:t>a</a:t>
            </a:r>
            <a:r>
              <a:rPr lang="en-BE" dirty="0"/>
              <a:t>n</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a:t>
            </a:r>
            <a:r>
              <a:rPr lang="en-BE" dirty="0"/>
              <a:t>e</a:t>
            </a:r>
            <a:r>
              <a:rPr lang="en-US" dirty="0"/>
              <a:t>l</a:t>
            </a:r>
            <a:r>
              <a:rPr lang="en-BE" dirty="0"/>
              <a:t>e</a:t>
            </a:r>
            <a:r>
              <a:rPr lang="en-US" dirty="0"/>
              <a:t>e</a:t>
            </a:r>
            <a:r>
              <a:rPr lang="en-BE" dirty="0"/>
              <a:t>n</a:t>
            </a:r>
          </a:p>
        </p:txBody>
      </p:sp>
    </p:spTree>
    <p:extLst>
      <p:ext uri="{BB962C8B-B14F-4D97-AF65-F5344CB8AC3E}">
        <p14:creationId xmlns:p14="http://schemas.microsoft.com/office/powerpoint/2010/main" val="2735789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6448255e51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6448255e51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a:t>
            </a:r>
            <a:r>
              <a:rPr lang="en-BE" dirty="0"/>
              <a:t>e</a:t>
            </a:r>
            <a:r>
              <a:rPr lang="en-US" dirty="0"/>
              <a:t>l</a:t>
            </a:r>
            <a:r>
              <a:rPr lang="en-BE" dirty="0" err="1"/>
              <a:t>een</a:t>
            </a:r>
            <a:endParaRPr lang="en-BE" dirty="0"/>
          </a:p>
          <a:p>
            <a:pPr marL="0" lvl="0" indent="0" algn="l" rtl="0">
              <a:spcBef>
                <a:spcPts val="0"/>
              </a:spcBef>
              <a:spcAft>
                <a:spcPts val="0"/>
              </a:spcAft>
              <a:buNone/>
            </a:pPr>
            <a:endParaRPr lang="en-BE" dirty="0"/>
          </a:p>
          <a:p>
            <a:pPr marL="0" lvl="0" indent="0" algn="l" rtl="0">
              <a:spcBef>
                <a:spcPts val="0"/>
              </a:spcBef>
              <a:spcAft>
                <a:spcPts val="0"/>
              </a:spcAft>
              <a:buNone/>
            </a:pPr>
            <a:r>
              <a:rPr lang="en-GB" dirty="0"/>
              <a:t>Q6</a:t>
            </a:r>
          </a:p>
          <a:p>
            <a:pPr marL="0" lvl="0" indent="0" algn="l" rtl="0">
              <a:spcBef>
                <a:spcPts val="1600"/>
              </a:spcBef>
              <a:spcAft>
                <a:spcPts val="1600"/>
              </a:spcAft>
              <a:buNone/>
            </a:pPr>
            <a:r>
              <a:rPr lang="en-GB" dirty="0"/>
              <a:t>per neighbourhood of per neighbourhood group (</a:t>
            </a:r>
            <a:r>
              <a:rPr lang="en-GB" dirty="0" err="1"/>
              <a:t>nog</a:t>
            </a:r>
            <a:r>
              <a:rPr lang="en-GB" dirty="0"/>
              <a:t> demographics </a:t>
            </a:r>
            <a:r>
              <a:rPr lang="en-GB" dirty="0" err="1"/>
              <a:t>zoeken</a:t>
            </a:r>
            <a:r>
              <a:rPr lang="en-GB" dirty="0"/>
              <a:t>)</a:t>
            </a: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13335" y="601724"/>
            <a:ext cx="6477805" cy="1906073"/>
          </a:xfrm>
        </p:spPr>
        <p:txBody>
          <a:bodyPr bIns="0" anchor="b">
            <a:normAutofit/>
          </a:bodyPr>
          <a:lstStyle>
            <a:lvl1pPr algn="l">
              <a:defRPr sz="4950"/>
            </a:lvl1pPr>
          </a:lstStyle>
          <a:p>
            <a:r>
              <a:rPr lang="en-US"/>
              <a:t>Click to edit Master title style</a:t>
            </a:r>
            <a:endParaRPr lang="en-US" dirty="0"/>
          </a:p>
        </p:txBody>
      </p:sp>
      <p:sp>
        <p:nvSpPr>
          <p:cNvPr id="3" name="Subtitle 2"/>
          <p:cNvSpPr>
            <a:spLocks noGrp="1"/>
          </p:cNvSpPr>
          <p:nvPr>
            <p:ph type="subTitle" idx="1"/>
          </p:nvPr>
        </p:nvSpPr>
        <p:spPr>
          <a:xfrm>
            <a:off x="1813335" y="2648403"/>
            <a:ext cx="6477804" cy="733216"/>
          </a:xfrm>
        </p:spPr>
        <p:txBody>
          <a:bodyPr tIns="91440" bIns="91440">
            <a:normAutofit/>
          </a:bodyPr>
          <a:lstStyle>
            <a:lvl1pPr marL="0" indent="0" algn="l">
              <a:buNone/>
              <a:defRPr sz="1350" b="0" cap="all" baseline="0">
                <a:solidFill>
                  <a:schemeClr val="tx1"/>
                </a:solidFill>
              </a:defRPr>
            </a:lvl1pPr>
            <a:lvl2pPr marL="342900" indent="0" algn="ctr">
              <a:buNone/>
              <a:defRPr sz="135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F79E35-D606-48A0-A47A-73F5C842D066}" type="datetimeFigureOut">
              <a:rPr lang="en-BE" smtClean="0"/>
              <a:t>28/10/2019</a:t>
            </a:fld>
            <a:endParaRPr lang="en-BE"/>
          </a:p>
        </p:txBody>
      </p:sp>
      <p:sp>
        <p:nvSpPr>
          <p:cNvPr id="5" name="Footer Placeholder 4"/>
          <p:cNvSpPr>
            <a:spLocks noGrp="1"/>
          </p:cNvSpPr>
          <p:nvPr>
            <p:ph type="ftr" sz="quarter" idx="11"/>
          </p:nvPr>
        </p:nvSpPr>
        <p:spPr>
          <a:xfrm>
            <a:off x="1812376" y="246981"/>
            <a:ext cx="3730436" cy="231901"/>
          </a:xfrm>
        </p:spPr>
        <p:txBody>
          <a:bodyPr/>
          <a:lstStyle/>
          <a:p>
            <a:endParaRPr lang="en-BE"/>
          </a:p>
        </p:txBody>
      </p:sp>
      <p:sp>
        <p:nvSpPr>
          <p:cNvPr id="6" name="Slide Number Placeholder 5"/>
          <p:cNvSpPr>
            <a:spLocks noGrp="1"/>
          </p:cNvSpPr>
          <p:nvPr>
            <p:ph type="sldNum" sz="quarter" idx="12"/>
          </p:nvPr>
        </p:nvSpPr>
        <p:spPr>
          <a:xfrm>
            <a:off x="1078249" y="599230"/>
            <a:ext cx="608264" cy="377684"/>
          </a:xfrm>
        </p:spPr>
        <p:txBody>
          <a:bodyPr/>
          <a:lstStyle/>
          <a:p>
            <a:pPr marL="0" lvl="0" indent="0" algn="r" rtl="0">
              <a:spcBef>
                <a:spcPts val="0"/>
              </a:spcBef>
              <a:spcAft>
                <a:spcPts val="0"/>
              </a:spcAft>
              <a:buNone/>
            </a:pPr>
            <a:fld id="{00000000-1234-1234-1234-123412341234}" type="slidenum">
              <a:rPr lang="nl" smtClean="0"/>
              <a:t>‹#›</a:t>
            </a:fld>
            <a:endParaRPr lang="nl"/>
          </a:p>
        </p:txBody>
      </p:sp>
      <p:cxnSp>
        <p:nvCxnSpPr>
          <p:cNvPr id="15" name="Straight Connector 14"/>
          <p:cNvCxnSpPr/>
          <p:nvPr/>
        </p:nvCxnSpPr>
        <p:spPr>
          <a:xfrm>
            <a:off x="1813335" y="2646407"/>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865550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F79E35-D606-48A0-A47A-73F5C842D066}" type="datetimeFigureOut">
              <a:rPr lang="en-BE" smtClean="0"/>
              <a:t>28/10/2019</a:t>
            </a:fld>
            <a:endParaRPr lang="en-BE"/>
          </a:p>
        </p:txBody>
      </p:sp>
      <p:sp>
        <p:nvSpPr>
          <p:cNvPr id="5" name="Footer Placeholder 4"/>
          <p:cNvSpPr>
            <a:spLocks noGrp="1"/>
          </p:cNvSpPr>
          <p:nvPr>
            <p:ph type="ftr" sz="quarter" idx="11"/>
          </p:nvPr>
        </p:nvSpPr>
        <p:spPr/>
        <p:txBody>
          <a:bodyPr/>
          <a:lstStyle/>
          <a:p>
            <a:endParaRPr lang="en-BE"/>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nl" smtClean="0"/>
              <a:t>‹#›</a:t>
            </a:fld>
            <a:endParaRPr lang="nl"/>
          </a:p>
        </p:txBody>
      </p:sp>
      <p:cxnSp>
        <p:nvCxnSpPr>
          <p:cNvPr id="26" name="Straight Connector 25"/>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8907235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79333" y="599230"/>
            <a:ext cx="1211807" cy="3494917"/>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83504" y="599230"/>
            <a:ext cx="5871623" cy="34949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F79E35-D606-48A0-A47A-73F5C842D066}" type="datetimeFigureOut">
              <a:rPr lang="en-BE" smtClean="0"/>
              <a:t>28/10/2019</a:t>
            </a:fld>
            <a:endParaRPr lang="en-BE"/>
          </a:p>
        </p:txBody>
      </p:sp>
      <p:sp>
        <p:nvSpPr>
          <p:cNvPr id="5" name="Footer Placeholder 4"/>
          <p:cNvSpPr>
            <a:spLocks noGrp="1"/>
          </p:cNvSpPr>
          <p:nvPr>
            <p:ph type="ftr" sz="quarter" idx="11"/>
          </p:nvPr>
        </p:nvSpPr>
        <p:spPr/>
        <p:txBody>
          <a:bodyPr/>
          <a:lstStyle/>
          <a:p>
            <a:endParaRPr lang="en-BE"/>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nl" smtClean="0"/>
              <a:t>‹#›</a:t>
            </a:fld>
            <a:endParaRPr lang="nl"/>
          </a:p>
        </p:txBody>
      </p:sp>
      <p:cxnSp>
        <p:nvCxnSpPr>
          <p:cNvPr id="15" name="Straight Connector 14"/>
          <p:cNvCxnSpPr/>
          <p:nvPr/>
        </p:nvCxnSpPr>
        <p:spPr>
          <a:xfrm>
            <a:off x="7079333" y="599230"/>
            <a:ext cx="0" cy="3494917"/>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9617792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l"/>
              <a:t>‹#›</a:t>
            </a:fld>
            <a:endParaRPr/>
          </a:p>
        </p:txBody>
      </p:sp>
    </p:spTree>
    <p:extLst>
      <p:ext uri="{BB962C8B-B14F-4D97-AF65-F5344CB8AC3E}">
        <p14:creationId xmlns:p14="http://schemas.microsoft.com/office/powerpoint/2010/main" val="1645539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F79E35-D606-48A0-A47A-73F5C842D066}" type="datetimeFigureOut">
              <a:rPr lang="en-BE" smtClean="0"/>
              <a:t>28/10/2019</a:t>
            </a:fld>
            <a:endParaRPr lang="en-BE"/>
          </a:p>
        </p:txBody>
      </p:sp>
      <p:sp>
        <p:nvSpPr>
          <p:cNvPr id="5" name="Footer Placeholder 4"/>
          <p:cNvSpPr>
            <a:spLocks noGrp="1"/>
          </p:cNvSpPr>
          <p:nvPr>
            <p:ph type="ftr" sz="quarter" idx="11"/>
          </p:nvPr>
        </p:nvSpPr>
        <p:spPr/>
        <p:txBody>
          <a:bodyPr/>
          <a:lstStyle/>
          <a:p>
            <a:endParaRPr lang="en-BE"/>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nl" smtClean="0"/>
              <a:t>‹#›</a:t>
            </a:fld>
            <a:endParaRPr lang="nl"/>
          </a:p>
        </p:txBody>
      </p:sp>
      <p:cxnSp>
        <p:nvCxnSpPr>
          <p:cNvPr id="33" name="Straight Connector 32"/>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7935330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90679" y="1317097"/>
            <a:ext cx="6482366" cy="1415963"/>
          </a:xfrm>
        </p:spPr>
        <p:txBody>
          <a:bodyPr anchor="b">
            <a:normAutofit/>
          </a:bodyPr>
          <a:lstStyle>
            <a:lvl1pPr algn="l">
              <a:defRPr sz="2700"/>
            </a:lvl1pPr>
          </a:lstStyle>
          <a:p>
            <a:r>
              <a:rPr lang="en-US"/>
              <a:t>Click to edit Master title style</a:t>
            </a:r>
            <a:endParaRPr lang="en-US" dirty="0"/>
          </a:p>
        </p:txBody>
      </p:sp>
      <p:sp>
        <p:nvSpPr>
          <p:cNvPr id="3" name="Text Placeholder 2"/>
          <p:cNvSpPr>
            <a:spLocks noGrp="1"/>
          </p:cNvSpPr>
          <p:nvPr>
            <p:ph type="body" idx="1"/>
          </p:nvPr>
        </p:nvSpPr>
        <p:spPr>
          <a:xfrm>
            <a:off x="1090679" y="2854647"/>
            <a:ext cx="6472835" cy="759697"/>
          </a:xfrm>
        </p:spPr>
        <p:txBody>
          <a:bodyPr tIns="91440">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F79E35-D606-48A0-A47A-73F5C842D066}" type="datetimeFigureOut">
              <a:rPr lang="en-BE" smtClean="0"/>
              <a:t>28/10/2019</a:t>
            </a:fld>
            <a:endParaRPr lang="en-BE"/>
          </a:p>
        </p:txBody>
      </p:sp>
      <p:sp>
        <p:nvSpPr>
          <p:cNvPr id="5" name="Footer Placeholder 4"/>
          <p:cNvSpPr>
            <a:spLocks noGrp="1"/>
          </p:cNvSpPr>
          <p:nvPr>
            <p:ph type="ftr" sz="quarter" idx="11"/>
          </p:nvPr>
        </p:nvSpPr>
        <p:spPr/>
        <p:txBody>
          <a:bodyPr/>
          <a:lstStyle/>
          <a:p>
            <a:endParaRPr lang="en-BE"/>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nl" smtClean="0"/>
              <a:t>‹#›</a:t>
            </a:fld>
            <a:endParaRPr lang="nl"/>
          </a:p>
        </p:txBody>
      </p:sp>
      <p:cxnSp>
        <p:nvCxnSpPr>
          <p:cNvPr id="15" name="Straight Connector 14"/>
          <p:cNvCxnSpPr/>
          <p:nvPr/>
        </p:nvCxnSpPr>
        <p:spPr>
          <a:xfrm>
            <a:off x="1090679" y="2853739"/>
            <a:ext cx="64728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0307572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86913" y="603667"/>
            <a:ext cx="7204226" cy="79447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85498" y="1508159"/>
            <a:ext cx="3483864" cy="25864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10328" y="1513007"/>
            <a:ext cx="3483864" cy="2581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F79E35-D606-48A0-A47A-73F5C842D066}" type="datetimeFigureOut">
              <a:rPr lang="en-BE" smtClean="0"/>
              <a:t>28/10/2019</a:t>
            </a:fld>
            <a:endParaRPr lang="en-BE"/>
          </a:p>
        </p:txBody>
      </p:sp>
      <p:sp>
        <p:nvSpPr>
          <p:cNvPr id="6" name="Footer Placeholder 5"/>
          <p:cNvSpPr>
            <a:spLocks noGrp="1"/>
          </p:cNvSpPr>
          <p:nvPr>
            <p:ph type="ftr" sz="quarter" idx="11"/>
          </p:nvPr>
        </p:nvSpPr>
        <p:spPr/>
        <p:txBody>
          <a:bodyPr/>
          <a:lstStyle/>
          <a:p>
            <a:endParaRPr lang="en-BE"/>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nl" smtClean="0"/>
              <a:t>‹#›</a:t>
            </a:fld>
            <a:endParaRPr lang="nl"/>
          </a:p>
        </p:txBody>
      </p:sp>
      <p:cxnSp>
        <p:nvCxnSpPr>
          <p:cNvPr id="35" name="Straight Connector 3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0290887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85394" y="603123"/>
            <a:ext cx="7205746" cy="79223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85393" y="1514662"/>
            <a:ext cx="3483864" cy="601457"/>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085393" y="2118202"/>
            <a:ext cx="3483864" cy="19833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9272" y="1517253"/>
            <a:ext cx="3483864" cy="601678"/>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09272" y="2116119"/>
            <a:ext cx="3483864" cy="19780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F79E35-D606-48A0-A47A-73F5C842D066}" type="datetimeFigureOut">
              <a:rPr lang="en-BE" smtClean="0"/>
              <a:t>28/10/2019</a:t>
            </a:fld>
            <a:endParaRPr lang="en-BE"/>
          </a:p>
        </p:txBody>
      </p:sp>
      <p:sp>
        <p:nvSpPr>
          <p:cNvPr id="8" name="Footer Placeholder 7"/>
          <p:cNvSpPr>
            <a:spLocks noGrp="1"/>
          </p:cNvSpPr>
          <p:nvPr>
            <p:ph type="ftr" sz="quarter" idx="11"/>
          </p:nvPr>
        </p:nvSpPr>
        <p:spPr/>
        <p:txBody>
          <a:bodyPr/>
          <a:lstStyle/>
          <a:p>
            <a:endParaRPr lang="en-BE"/>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nl" smtClean="0"/>
              <a:t>‹#›</a:t>
            </a:fld>
            <a:endParaRPr lang="nl"/>
          </a:p>
        </p:txBody>
      </p:sp>
      <p:cxnSp>
        <p:nvCxnSpPr>
          <p:cNvPr id="29" name="Straight Connector 28"/>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3429022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F79E35-D606-48A0-A47A-73F5C842D066}" type="datetimeFigureOut">
              <a:rPr lang="en-BE" smtClean="0"/>
              <a:t>28/10/2019</a:t>
            </a:fld>
            <a:endParaRPr lang="en-BE"/>
          </a:p>
        </p:txBody>
      </p:sp>
      <p:sp>
        <p:nvSpPr>
          <p:cNvPr id="4" name="Footer Placeholder 3"/>
          <p:cNvSpPr>
            <a:spLocks noGrp="1"/>
          </p:cNvSpPr>
          <p:nvPr>
            <p:ph type="ftr" sz="quarter" idx="11"/>
          </p:nvPr>
        </p:nvSpPr>
        <p:spPr/>
        <p:txBody>
          <a:bodyPr/>
          <a:lstStyle/>
          <a:p>
            <a:endParaRPr lang="en-BE"/>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nl" smtClean="0"/>
              <a:t>‹#›</a:t>
            </a:fld>
            <a:endParaRPr lang="nl"/>
          </a:p>
        </p:txBody>
      </p:sp>
      <p:cxnSp>
        <p:nvCxnSpPr>
          <p:cNvPr id="25" name="Straight Connector 2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5371888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F79E35-D606-48A0-A47A-73F5C842D066}" type="datetimeFigureOut">
              <a:rPr lang="en-BE" smtClean="0"/>
              <a:t>28/10/2019</a:t>
            </a:fld>
            <a:endParaRPr lang="en-BE"/>
          </a:p>
        </p:txBody>
      </p:sp>
      <p:sp>
        <p:nvSpPr>
          <p:cNvPr id="3" name="Footer Placeholder 2"/>
          <p:cNvSpPr>
            <a:spLocks noGrp="1"/>
          </p:cNvSpPr>
          <p:nvPr>
            <p:ph type="ftr" sz="quarter" idx="11"/>
          </p:nvPr>
        </p:nvSpPr>
        <p:spPr/>
        <p:txBody>
          <a:bodyPr/>
          <a:lstStyle/>
          <a:p>
            <a:endParaRPr lang="en-BE"/>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nl" smtClean="0"/>
              <a:t>‹#›</a:t>
            </a:fld>
            <a:endParaRPr lang="nl"/>
          </a:p>
        </p:txBody>
      </p:sp>
    </p:spTree>
    <p:extLst>
      <p:ext uri="{BB962C8B-B14F-4D97-AF65-F5344CB8AC3E}">
        <p14:creationId xmlns:p14="http://schemas.microsoft.com/office/powerpoint/2010/main" val="548881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3504" y="599230"/>
            <a:ext cx="2454824" cy="1685338"/>
          </a:xfrm>
        </p:spPr>
        <p:txBody>
          <a:bodyPr anchor="b">
            <a:normAutofit/>
          </a:bodyPr>
          <a:lstStyle>
            <a:lvl1pPr algn="l">
              <a:defRPr sz="1800"/>
            </a:lvl1pPr>
          </a:lstStyle>
          <a:p>
            <a:r>
              <a:rPr lang="en-US"/>
              <a:t>Click to edit Master title style</a:t>
            </a:r>
            <a:endParaRPr lang="en-US" dirty="0"/>
          </a:p>
        </p:txBody>
      </p:sp>
      <p:sp>
        <p:nvSpPr>
          <p:cNvPr id="3" name="Content Placeholder 2"/>
          <p:cNvSpPr>
            <a:spLocks noGrp="1"/>
          </p:cNvSpPr>
          <p:nvPr>
            <p:ph idx="1"/>
          </p:nvPr>
        </p:nvSpPr>
        <p:spPr>
          <a:xfrm>
            <a:off x="3782785" y="599230"/>
            <a:ext cx="4509353" cy="349412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83504" y="2404119"/>
            <a:ext cx="2456260" cy="1686136"/>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DF79E35-D606-48A0-A47A-73F5C842D066}" type="datetimeFigureOut">
              <a:rPr lang="en-BE" smtClean="0"/>
              <a:t>28/10/2019</a:t>
            </a:fld>
            <a:endParaRPr lang="en-BE"/>
          </a:p>
        </p:txBody>
      </p:sp>
      <p:sp>
        <p:nvSpPr>
          <p:cNvPr id="6" name="Footer Placeholder 5"/>
          <p:cNvSpPr>
            <a:spLocks noGrp="1"/>
          </p:cNvSpPr>
          <p:nvPr>
            <p:ph type="ftr" sz="quarter" idx="11"/>
          </p:nvPr>
        </p:nvSpPr>
        <p:spPr/>
        <p:txBody>
          <a:bodyPr/>
          <a:lstStyle/>
          <a:p>
            <a:endParaRPr lang="en-BE"/>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nl" smtClean="0"/>
              <a:t>‹#›</a:t>
            </a:fld>
            <a:endParaRPr lang="nl"/>
          </a:p>
        </p:txBody>
      </p:sp>
      <p:cxnSp>
        <p:nvCxnSpPr>
          <p:cNvPr id="17" name="Straight Connector 16"/>
          <p:cNvCxnSpPr/>
          <p:nvPr/>
        </p:nvCxnSpPr>
        <p:spPr>
          <a:xfrm>
            <a:off x="1086210" y="2404118"/>
            <a:ext cx="245211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2384833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5608041" y="361628"/>
            <a:ext cx="3055900" cy="3861826"/>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088405" y="847135"/>
            <a:ext cx="4149246" cy="1372938"/>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3292" y="841907"/>
            <a:ext cx="2093378" cy="2899745"/>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087747" y="2359494"/>
            <a:ext cx="4143303" cy="1502807"/>
          </a:xfrm>
        </p:spPr>
        <p:txBody>
          <a:bodyPr>
            <a:normAutofit/>
          </a:bodyPr>
          <a:lstStyle>
            <a:lvl1pPr marL="0" indent="0" algn="l">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1085537" y="4102393"/>
            <a:ext cx="4145513" cy="240092"/>
          </a:xfrm>
        </p:spPr>
        <p:txBody>
          <a:bodyPr/>
          <a:lstStyle>
            <a:lvl1pPr algn="l">
              <a:defRPr/>
            </a:lvl1pPr>
          </a:lstStyle>
          <a:p>
            <a:fld id="{1DF79E35-D606-48A0-A47A-73F5C842D066}" type="datetimeFigureOut">
              <a:rPr lang="en-BE" smtClean="0"/>
              <a:t>28/10/2019</a:t>
            </a:fld>
            <a:endParaRPr lang="en-BE"/>
          </a:p>
        </p:txBody>
      </p:sp>
      <p:sp>
        <p:nvSpPr>
          <p:cNvPr id="6" name="Footer Placeholder 5"/>
          <p:cNvSpPr>
            <a:spLocks noGrp="1"/>
          </p:cNvSpPr>
          <p:nvPr>
            <p:ph type="ftr" sz="quarter" idx="11"/>
          </p:nvPr>
        </p:nvSpPr>
        <p:spPr>
          <a:xfrm>
            <a:off x="1085537" y="238981"/>
            <a:ext cx="4155753" cy="240698"/>
          </a:xfrm>
        </p:spPr>
        <p:txBody>
          <a:bodyPr/>
          <a:lstStyle/>
          <a:p>
            <a:endParaRPr lang="en-BE"/>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nl" smtClean="0"/>
              <a:t>‹#›</a:t>
            </a:fld>
            <a:endParaRPr lang="nl"/>
          </a:p>
        </p:txBody>
      </p:sp>
      <p:cxnSp>
        <p:nvCxnSpPr>
          <p:cNvPr id="31" name="Straight Connector 30"/>
          <p:cNvCxnSpPr/>
          <p:nvPr/>
        </p:nvCxnSpPr>
        <p:spPr>
          <a:xfrm>
            <a:off x="1085537" y="2357704"/>
            <a:ext cx="414551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7874272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514607"/>
            <a:ext cx="9144000" cy="3079456"/>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4594860"/>
            <a:ext cx="9144000" cy="557213"/>
          </a:xfrm>
          <a:prstGeom prst="rect">
            <a:avLst/>
          </a:prstGeom>
        </p:spPr>
      </p:pic>
      <p:sp>
        <p:nvSpPr>
          <p:cNvPr id="2" name="Title Placeholder 1"/>
          <p:cNvSpPr>
            <a:spLocks noGrp="1"/>
          </p:cNvSpPr>
          <p:nvPr>
            <p:ph type="title"/>
          </p:nvPr>
        </p:nvSpPr>
        <p:spPr>
          <a:xfrm>
            <a:off x="1088685" y="603390"/>
            <a:ext cx="7202456" cy="78692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88685" y="1511799"/>
            <a:ext cx="7202456" cy="25879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65604" y="247778"/>
            <a:ext cx="2625536" cy="231901"/>
          </a:xfrm>
          <a:prstGeom prst="rect">
            <a:avLst/>
          </a:prstGeom>
        </p:spPr>
        <p:txBody>
          <a:bodyPr vert="horz" lIns="91440" tIns="45720" rIns="91440" bIns="45720" rtlCol="0" anchor="ctr"/>
          <a:lstStyle>
            <a:lvl1pPr algn="r">
              <a:defRPr sz="750">
                <a:solidFill>
                  <a:schemeClr val="tx1">
                    <a:tint val="75000"/>
                  </a:schemeClr>
                </a:solidFill>
              </a:defRPr>
            </a:lvl1pPr>
          </a:lstStyle>
          <a:p>
            <a:fld id="{1DF79E35-D606-48A0-A47A-73F5C842D066}" type="datetimeFigureOut">
              <a:rPr lang="en-BE" smtClean="0"/>
              <a:t>28/10/2019</a:t>
            </a:fld>
            <a:endParaRPr lang="en-BE"/>
          </a:p>
        </p:txBody>
      </p:sp>
      <p:sp>
        <p:nvSpPr>
          <p:cNvPr id="5" name="Footer Placeholder 4"/>
          <p:cNvSpPr>
            <a:spLocks noGrp="1"/>
          </p:cNvSpPr>
          <p:nvPr>
            <p:ph type="ftr" sz="quarter" idx="3"/>
          </p:nvPr>
        </p:nvSpPr>
        <p:spPr>
          <a:xfrm>
            <a:off x="1088684" y="246981"/>
            <a:ext cx="4454127" cy="231901"/>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en-BE"/>
          </a:p>
        </p:txBody>
      </p:sp>
      <p:sp>
        <p:nvSpPr>
          <p:cNvPr id="6" name="Slide Number Placeholder 5"/>
          <p:cNvSpPr>
            <a:spLocks noGrp="1"/>
          </p:cNvSpPr>
          <p:nvPr>
            <p:ph type="sldNum" sz="quarter" idx="4"/>
          </p:nvPr>
        </p:nvSpPr>
        <p:spPr>
          <a:xfrm>
            <a:off x="360046" y="599230"/>
            <a:ext cx="608264" cy="377684"/>
          </a:xfrm>
          <a:prstGeom prst="rect">
            <a:avLst/>
          </a:prstGeom>
        </p:spPr>
        <p:txBody>
          <a:bodyPr vert="horz" lIns="91440" tIns="45720" rIns="91440" bIns="45720" rtlCol="0" anchor="t"/>
          <a:lstStyle>
            <a:lvl1pPr algn="r">
              <a:defRPr sz="2100">
                <a:solidFill>
                  <a:schemeClr val="accent1"/>
                </a:solidFill>
              </a:defRPr>
            </a:lvl1pPr>
          </a:lstStyle>
          <a:p>
            <a:pPr marL="0" lvl="0" indent="0" algn="r" rtl="0">
              <a:spcBef>
                <a:spcPts val="0"/>
              </a:spcBef>
              <a:spcAft>
                <a:spcPts val="0"/>
              </a:spcAft>
              <a:buNone/>
            </a:pPr>
            <a:fld id="{00000000-1234-1234-1234-123412341234}" type="slidenum">
              <a:rPr lang="nl" smtClean="0"/>
              <a:t>‹#›</a:t>
            </a:fld>
            <a:endParaRPr lang="nl"/>
          </a:p>
        </p:txBody>
      </p:sp>
      <p:cxnSp>
        <p:nvCxnSpPr>
          <p:cNvPr id="10" name="Straight Connector 9"/>
          <p:cNvCxnSpPr/>
          <p:nvPr/>
        </p:nvCxnSpPr>
        <p:spPr>
          <a:xfrm>
            <a:off x="0" y="4596310"/>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348134"/>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Lst>
  <p:hf sldNum="0" hdr="0" ftr="0" dt="0"/>
  <p:txStyles>
    <p:titleStyle>
      <a:lvl1pPr algn="l" defTabSz="685800" rtl="0" eaLnBrk="1" latinLnBrk="0" hangingPunct="1">
        <a:lnSpc>
          <a:spcPct val="90000"/>
        </a:lnSpc>
        <a:spcBef>
          <a:spcPct val="0"/>
        </a:spcBef>
        <a:buNone/>
        <a:defRPr sz="2400" b="0" i="0" kern="1200" cap="all">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SzPct val="100000"/>
        <a:buFont typeface="Arial" panose="020B0604020202020204" pitchFamily="34" charset="0"/>
        <a:buChar char="•"/>
        <a:defRPr sz="1500" kern="120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350" kern="1200" cap="none"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050" kern="1200" cap="none"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27.png"/><Relationship Id="rId4" Type="http://schemas.microsoft.com/office/2007/relationships/hdphoto" Target="../media/hdphoto1.wdp"/><Relationship Id="rId9" Type="http://schemas.microsoft.com/office/2007/relationships/hdphoto" Target="../media/hdphoto3.wdp"/></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2" name="Picture 4" descr="Afbeeldingsresultaat voor airbnb">
            <a:extLst>
              <a:ext uri="{FF2B5EF4-FFF2-40B4-BE49-F238E27FC236}">
                <a16:creationId xmlns:a16="http://schemas.microsoft.com/office/drawing/2014/main" id="{A4EA1582-1CE3-4B22-93DE-EF242BD6BE51}"/>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p13">
            <a:extLst>
              <a:ext uri="{FF2B5EF4-FFF2-40B4-BE49-F238E27FC236}">
                <a16:creationId xmlns:a16="http://schemas.microsoft.com/office/drawing/2014/main" id="{829D3171-2F01-43BD-9410-AF1CFA17B2AA}"/>
              </a:ext>
            </a:extLst>
          </p:cNvPr>
          <p:cNvSpPr txBox="1"/>
          <p:nvPr/>
        </p:nvSpPr>
        <p:spPr>
          <a:xfrm>
            <a:off x="6131607" y="0"/>
            <a:ext cx="2948100" cy="2206171"/>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2000"/>
              <a:t>Group 3</a:t>
            </a:r>
          </a:p>
          <a:p>
            <a:pPr marL="0" lvl="0" indent="0" algn="r" rtl="0">
              <a:spcBef>
                <a:spcPts val="0"/>
              </a:spcBef>
              <a:spcAft>
                <a:spcPts val="0"/>
              </a:spcAft>
              <a:buNone/>
            </a:pPr>
            <a:endParaRPr lang="en-US" sz="2000"/>
          </a:p>
          <a:p>
            <a:pPr marL="0" lvl="0" indent="0" algn="r" rtl="0">
              <a:spcBef>
                <a:spcPts val="0"/>
              </a:spcBef>
              <a:spcAft>
                <a:spcPts val="0"/>
              </a:spcAft>
              <a:buNone/>
            </a:pPr>
            <a:endParaRPr lang="en-US" sz="1000"/>
          </a:p>
          <a:p>
            <a:pPr marL="0" lvl="0" indent="0" algn="r" rtl="0">
              <a:spcBef>
                <a:spcPts val="0"/>
              </a:spcBef>
              <a:spcAft>
                <a:spcPts val="0"/>
              </a:spcAft>
              <a:buNone/>
            </a:pPr>
            <a:br>
              <a:rPr lang="en-US" sz="400"/>
            </a:br>
            <a:endParaRPr lang="en-US" sz="400"/>
          </a:p>
          <a:p>
            <a:pPr marL="0" lvl="0" indent="0" algn="r" rtl="0">
              <a:spcBef>
                <a:spcPts val="0"/>
              </a:spcBef>
              <a:spcAft>
                <a:spcPts val="0"/>
              </a:spcAft>
              <a:buNone/>
            </a:pPr>
            <a:endParaRPr lang="en-US" sz="100"/>
          </a:p>
          <a:p>
            <a:pPr marL="0" lvl="0" indent="0" algn="r" rtl="0">
              <a:spcBef>
                <a:spcPts val="0"/>
              </a:spcBef>
              <a:spcAft>
                <a:spcPts val="0"/>
              </a:spcAft>
              <a:buNone/>
            </a:pPr>
            <a:br>
              <a:rPr lang="en-US" sz="1000"/>
            </a:br>
            <a:r>
              <a:rPr lang="en-US" sz="1400"/>
              <a:t>Evelyne De Man</a:t>
            </a:r>
          </a:p>
          <a:p>
            <a:pPr marL="0" lvl="0" indent="0" algn="r" rtl="0">
              <a:spcBef>
                <a:spcPts val="0"/>
              </a:spcBef>
              <a:spcAft>
                <a:spcPts val="0"/>
              </a:spcAft>
              <a:buNone/>
            </a:pPr>
            <a:r>
              <a:rPr lang="en-US" sz="1400"/>
              <a:t>Febe Moens</a:t>
            </a:r>
          </a:p>
          <a:p>
            <a:pPr marL="0" lvl="0" indent="0" algn="r" rtl="0">
              <a:spcBef>
                <a:spcPts val="0"/>
              </a:spcBef>
              <a:spcAft>
                <a:spcPts val="0"/>
              </a:spcAft>
              <a:buNone/>
            </a:pPr>
            <a:r>
              <a:rPr lang="en-US" sz="1400"/>
              <a:t>Joran Vergauwen</a:t>
            </a:r>
          </a:p>
          <a:p>
            <a:pPr marL="0" lvl="0" indent="0" algn="r" rtl="0">
              <a:spcBef>
                <a:spcPts val="0"/>
              </a:spcBef>
              <a:spcAft>
                <a:spcPts val="0"/>
              </a:spcAft>
              <a:buNone/>
            </a:pPr>
            <a:r>
              <a:rPr lang="en-US" sz="1400"/>
              <a:t>Heleen Vanelverdinghe</a:t>
            </a:r>
            <a:endParaRPr lang="en-US" sz="1400" dirty="0"/>
          </a:p>
        </p:txBody>
      </p:sp>
    </p:spTree>
    <p:extLst>
      <p:ext uri="{BB962C8B-B14F-4D97-AF65-F5344CB8AC3E}">
        <p14:creationId xmlns:p14="http://schemas.microsoft.com/office/powerpoint/2010/main" val="36596974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311699" y="445025"/>
            <a:ext cx="876700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Listing price and </a:t>
            </a:r>
            <a:r>
              <a:rPr lang="en-BE" dirty="0"/>
              <a:t>g</a:t>
            </a:r>
            <a:r>
              <a:rPr lang="en-US" dirty="0"/>
              <a:t>d</a:t>
            </a:r>
            <a:r>
              <a:rPr lang="en-BE" dirty="0"/>
              <a:t>p </a:t>
            </a:r>
            <a:r>
              <a:rPr lang="en-US" dirty="0"/>
              <a:t>p</a:t>
            </a:r>
            <a:r>
              <a:rPr lang="en-BE" dirty="0"/>
              <a:t>e</a:t>
            </a:r>
            <a:r>
              <a:rPr lang="en-US" dirty="0"/>
              <a:t>r</a:t>
            </a:r>
            <a:r>
              <a:rPr lang="en-BE" dirty="0"/>
              <a:t> </a:t>
            </a:r>
            <a:r>
              <a:rPr lang="en-US" dirty="0"/>
              <a:t>c</a:t>
            </a:r>
            <a:r>
              <a:rPr lang="en-BE" dirty="0"/>
              <a:t>a</a:t>
            </a:r>
            <a:r>
              <a:rPr lang="en-US" dirty="0"/>
              <a:t>p</a:t>
            </a:r>
            <a:r>
              <a:rPr lang="en-BE" dirty="0" err="1"/>
              <a:t>i</a:t>
            </a:r>
            <a:r>
              <a:rPr lang="en-US" dirty="0"/>
              <a:t>t</a:t>
            </a:r>
            <a:r>
              <a:rPr lang="en-BE" dirty="0"/>
              <a:t>a </a:t>
            </a:r>
            <a:r>
              <a:rPr lang="en-GB" dirty="0"/>
              <a:t>are correlated</a:t>
            </a:r>
          </a:p>
        </p:txBody>
      </p:sp>
      <p:pic>
        <p:nvPicPr>
          <p:cNvPr id="8194" name="Picture 2" descr="Voorbeeld van afbeelding">
            <a:extLst>
              <a:ext uri="{FF2B5EF4-FFF2-40B4-BE49-F238E27FC236}">
                <a16:creationId xmlns:a16="http://schemas.microsoft.com/office/drawing/2014/main" id="{7204C7D8-DFE6-4F87-BB82-2C71ED963E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3758" y="958293"/>
            <a:ext cx="3264930" cy="34757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Voorbeeld van afbeelding">
            <a:extLst>
              <a:ext uri="{FF2B5EF4-FFF2-40B4-BE49-F238E27FC236}">
                <a16:creationId xmlns:a16="http://schemas.microsoft.com/office/drawing/2014/main" id="{0B2DAC5A-8CAD-46E3-ACB1-BF48BAC8965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77" t="10652"/>
          <a:stretch/>
        </p:blipFill>
        <p:spPr bwMode="auto">
          <a:xfrm>
            <a:off x="584551" y="958293"/>
            <a:ext cx="3411977" cy="3475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850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14" name="Straight Connector 13">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13335" y="2646406"/>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D0712110-0BC1-4B31-B3BB-63B44222E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466B5F3-C053-4580-B04A-1EF94988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98B8B64F-2DB5-4820-95BA-C1154E43D0D0}"/>
              </a:ext>
            </a:extLst>
          </p:cNvPr>
          <p:cNvSpPr>
            <a:spLocks noGrp="1"/>
          </p:cNvSpPr>
          <p:nvPr>
            <p:ph type="title"/>
          </p:nvPr>
        </p:nvSpPr>
        <p:spPr>
          <a:xfrm>
            <a:off x="1089462" y="722176"/>
            <a:ext cx="3132288" cy="1785621"/>
          </a:xfrm>
        </p:spPr>
        <p:txBody>
          <a:bodyPr vert="horz" lIns="91440" tIns="45720" rIns="91440" bIns="0" rtlCol="0" anchor="b">
            <a:normAutofit/>
          </a:bodyPr>
          <a:lstStyle/>
          <a:p>
            <a:pPr defTabSz="914400">
              <a:spcBef>
                <a:spcPct val="0"/>
              </a:spcBef>
            </a:pPr>
            <a:r>
              <a:rPr lang="en-US" sz="2500" b="0" i="0" kern="1200" cap="all">
                <a:solidFill>
                  <a:schemeClr val="tx1"/>
                </a:solidFill>
                <a:effectLst/>
                <a:latin typeface="+mj-lt"/>
                <a:ea typeface="+mj-ea"/>
                <a:cs typeface="+mj-cs"/>
              </a:rPr>
              <a:t>Neighborhoods</a:t>
            </a:r>
          </a:p>
        </p:txBody>
      </p:sp>
      <p:cxnSp>
        <p:nvCxnSpPr>
          <p:cNvPr id="22" name="Straight Connector 21">
            <a:extLst>
              <a:ext uri="{FF2B5EF4-FFF2-40B4-BE49-F238E27FC236}">
                <a16:creationId xmlns:a16="http://schemas.microsoft.com/office/drawing/2014/main" id="{FA6123F2-4B61-414F-A7E5-5B7828EACA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9462" y="2646407"/>
            <a:ext cx="3128610"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Google Shape;122;p22">
            <a:extLst>
              <a:ext uri="{FF2B5EF4-FFF2-40B4-BE49-F238E27FC236}">
                <a16:creationId xmlns:a16="http://schemas.microsoft.com/office/drawing/2014/main" id="{29D5B898-CAED-4788-8085-066D3CAE52E8}"/>
              </a:ext>
            </a:extLst>
          </p:cNvPr>
          <p:cNvPicPr preferRelativeResize="0"/>
          <p:nvPr/>
        </p:nvPicPr>
        <p:blipFill rotWithShape="1">
          <a:blip r:embed="rId4"/>
          <a:srcRect l="9987"/>
          <a:stretch/>
        </p:blipFill>
        <p:spPr>
          <a:xfrm>
            <a:off x="4697382" y="604187"/>
            <a:ext cx="3467183" cy="3495571"/>
          </a:xfrm>
          <a:prstGeom prst="rect">
            <a:avLst/>
          </a:prstGeom>
          <a:noFill/>
        </p:spPr>
      </p:pic>
      <p:pic>
        <p:nvPicPr>
          <p:cNvPr id="24" name="Picture 23">
            <a:extLst>
              <a:ext uri="{FF2B5EF4-FFF2-40B4-BE49-F238E27FC236}">
                <a16:creationId xmlns:a16="http://schemas.microsoft.com/office/drawing/2014/main" id="{25CED634-E2D0-4AB7-96DD-816C9B52C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26" name="Straight Connector 25">
            <a:extLst>
              <a:ext uri="{FF2B5EF4-FFF2-40B4-BE49-F238E27FC236}">
                <a16:creationId xmlns:a16="http://schemas.microsoft.com/office/drawing/2014/main" id="{FCDDCDFB-696D-4FDF-9B58-24F71B7C3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96078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FB6AC-ED24-4C01-9597-7A242B712A4A}"/>
              </a:ext>
            </a:extLst>
          </p:cNvPr>
          <p:cNvSpPr>
            <a:spLocks noGrp="1"/>
          </p:cNvSpPr>
          <p:nvPr>
            <p:ph type="title"/>
          </p:nvPr>
        </p:nvSpPr>
        <p:spPr>
          <a:xfrm>
            <a:off x="311700" y="445025"/>
            <a:ext cx="8520600" cy="572700"/>
          </a:xfrm>
        </p:spPr>
        <p:txBody>
          <a:bodyPr/>
          <a:lstStyle/>
          <a:p>
            <a:r>
              <a:rPr lang="en-BE"/>
              <a:t>10 </a:t>
            </a:r>
            <a:r>
              <a:rPr lang="en-US"/>
              <a:t>c</a:t>
            </a:r>
            <a:r>
              <a:rPr lang="en-BE"/>
              <a:t>h</a:t>
            </a:r>
            <a:r>
              <a:rPr lang="en-US"/>
              <a:t>e</a:t>
            </a:r>
            <a:r>
              <a:rPr lang="en-BE"/>
              <a:t>apest and 10 most expensive </a:t>
            </a:r>
            <a:r>
              <a:rPr lang="en-US"/>
              <a:t>l</a:t>
            </a:r>
            <a:r>
              <a:rPr lang="en-BE"/>
              <a:t>i</a:t>
            </a:r>
            <a:r>
              <a:rPr lang="en-US"/>
              <a:t>s</a:t>
            </a:r>
            <a:r>
              <a:rPr lang="en-BE"/>
              <a:t>t</a:t>
            </a:r>
            <a:r>
              <a:rPr lang="en-US"/>
              <a:t>i</a:t>
            </a:r>
            <a:r>
              <a:rPr lang="en-BE"/>
              <a:t>n</a:t>
            </a:r>
            <a:r>
              <a:rPr lang="en-US"/>
              <a:t>g</a:t>
            </a:r>
            <a:r>
              <a:rPr lang="en-BE"/>
              <a:t>s</a:t>
            </a:r>
            <a:endParaRPr lang="en-BE" dirty="0"/>
          </a:p>
        </p:txBody>
      </p:sp>
      <p:pic>
        <p:nvPicPr>
          <p:cNvPr id="5122" name="Picture 2">
            <a:extLst>
              <a:ext uri="{FF2B5EF4-FFF2-40B4-BE49-F238E27FC236}">
                <a16:creationId xmlns:a16="http://schemas.microsoft.com/office/drawing/2014/main" id="{88BF6304-6AC0-406B-8D41-0F6BA5842F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4058" y="862007"/>
            <a:ext cx="3168242" cy="183118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D336B777-AA97-4273-8E2B-67C9DBF6C6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9500" y="2747424"/>
            <a:ext cx="3352800" cy="183675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Voorbeeld van afbeelding">
            <a:extLst>
              <a:ext uri="{FF2B5EF4-FFF2-40B4-BE49-F238E27FC236}">
                <a16:creationId xmlns:a16="http://schemas.microsoft.com/office/drawing/2014/main" id="{06AF8433-93FD-4B87-98A8-6EEEB99773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1003" y="946083"/>
            <a:ext cx="3539034" cy="3476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584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
              <a:t>New year price jump</a:t>
            </a:r>
            <a:endParaRPr/>
          </a:p>
        </p:txBody>
      </p:sp>
      <p:pic>
        <p:nvPicPr>
          <p:cNvPr id="4102" name="Picture 6">
            <a:extLst>
              <a:ext uri="{FF2B5EF4-FFF2-40B4-BE49-F238E27FC236}">
                <a16:creationId xmlns:a16="http://schemas.microsoft.com/office/drawing/2014/main" id="{5E3027F4-01FB-40F7-9C44-442395A0D5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500" y="1159237"/>
            <a:ext cx="4260301" cy="294001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AFBAD4DD-2936-4DD2-A698-8E36C80E42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8200" y="1159237"/>
            <a:ext cx="4194100" cy="29270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 dirty="0"/>
              <a:t>Price ‘Summer sault’</a:t>
            </a:r>
            <a:endParaRPr dirty="0"/>
          </a:p>
        </p:txBody>
      </p:sp>
      <p:pic>
        <p:nvPicPr>
          <p:cNvPr id="5126" name="Picture 6">
            <a:extLst>
              <a:ext uri="{FF2B5EF4-FFF2-40B4-BE49-F238E27FC236}">
                <a16:creationId xmlns:a16="http://schemas.microsoft.com/office/drawing/2014/main" id="{7FA4DA58-0CD4-48B2-AEEE-426593F314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794" y="1132293"/>
            <a:ext cx="4260300" cy="2973262"/>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236388E1-0570-4B1C-BF8E-813BC6B1E4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4864" y="1132293"/>
            <a:ext cx="4260300" cy="29732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3" name="Picture 32">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35" name="Straight Connector 34">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13335" y="2646406"/>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39" name="Rectangle 38">
            <a:extLst>
              <a:ext uri="{FF2B5EF4-FFF2-40B4-BE49-F238E27FC236}">
                <a16:creationId xmlns:a16="http://schemas.microsoft.com/office/drawing/2014/main" id="{D0712110-0BC1-4B31-B3BB-63B44222E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466B5F3-C053-4580-B04A-1EF94988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2902A972-DCAE-4030-9145-2AA3B514F300}"/>
              </a:ext>
            </a:extLst>
          </p:cNvPr>
          <p:cNvSpPr>
            <a:spLocks noGrp="1"/>
          </p:cNvSpPr>
          <p:nvPr>
            <p:ph type="title"/>
          </p:nvPr>
        </p:nvSpPr>
        <p:spPr>
          <a:xfrm>
            <a:off x="1089462" y="722176"/>
            <a:ext cx="3132288" cy="1785621"/>
          </a:xfrm>
        </p:spPr>
        <p:txBody>
          <a:bodyPr vert="horz" lIns="91440" tIns="45720" rIns="91440" bIns="0" rtlCol="0" anchor="b">
            <a:normAutofit/>
          </a:bodyPr>
          <a:lstStyle/>
          <a:p>
            <a:pPr defTabSz="914400">
              <a:spcBef>
                <a:spcPct val="0"/>
              </a:spcBef>
            </a:pPr>
            <a:r>
              <a:rPr lang="en-US" sz="3600" b="0" i="0" kern="1200" cap="all" dirty="0">
                <a:solidFill>
                  <a:schemeClr val="tx1"/>
                </a:solidFill>
                <a:effectLst/>
                <a:latin typeface="+mj-lt"/>
                <a:ea typeface="+mj-ea"/>
                <a:cs typeface="+mj-cs"/>
              </a:rPr>
              <a:t>listing</a:t>
            </a:r>
          </a:p>
        </p:txBody>
      </p:sp>
      <p:cxnSp>
        <p:nvCxnSpPr>
          <p:cNvPr id="43" name="Straight Connector 42">
            <a:extLst>
              <a:ext uri="{FF2B5EF4-FFF2-40B4-BE49-F238E27FC236}">
                <a16:creationId xmlns:a16="http://schemas.microsoft.com/office/drawing/2014/main" id="{FA6123F2-4B61-414F-A7E5-5B7828EACA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9462" y="2646407"/>
            <a:ext cx="3128610"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3" name="Picture 2">
            <a:extLst>
              <a:ext uri="{FF2B5EF4-FFF2-40B4-BE49-F238E27FC236}">
                <a16:creationId xmlns:a16="http://schemas.microsoft.com/office/drawing/2014/main" id="{818FBF2E-6AEE-4973-96E3-2C20729CB0AE}"/>
              </a:ext>
            </a:extLst>
          </p:cNvPr>
          <p:cNvPicPr>
            <a:picLocks noChangeAspect="1"/>
          </p:cNvPicPr>
          <p:nvPr/>
        </p:nvPicPr>
        <p:blipFill>
          <a:blip r:embed="rId4"/>
          <a:stretch>
            <a:fillRect/>
          </a:stretch>
        </p:blipFill>
        <p:spPr>
          <a:xfrm>
            <a:off x="5725510" y="1293081"/>
            <a:ext cx="1782143" cy="2429431"/>
          </a:xfrm>
          <a:prstGeom prst="rect">
            <a:avLst/>
          </a:prstGeom>
        </p:spPr>
      </p:pic>
      <p:pic>
        <p:nvPicPr>
          <p:cNvPr id="45" name="Picture 44">
            <a:extLst>
              <a:ext uri="{FF2B5EF4-FFF2-40B4-BE49-F238E27FC236}">
                <a16:creationId xmlns:a16="http://schemas.microsoft.com/office/drawing/2014/main" id="{25CED634-E2D0-4AB7-96DD-816C9B52C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47" name="Straight Connector 46">
            <a:extLst>
              <a:ext uri="{FF2B5EF4-FFF2-40B4-BE49-F238E27FC236}">
                <a16:creationId xmlns:a16="http://schemas.microsoft.com/office/drawing/2014/main" id="{FCDDCDFB-696D-4FDF-9B58-24F71B7C3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1564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
              <a:t>What factors drive the price of a listing?</a:t>
            </a:r>
            <a:endParaRPr/>
          </a:p>
        </p:txBody>
      </p:sp>
      <p:pic>
        <p:nvPicPr>
          <p:cNvPr id="129" name="Google Shape;129;p23"/>
          <p:cNvPicPr preferRelativeResize="0"/>
          <p:nvPr/>
        </p:nvPicPr>
        <p:blipFill>
          <a:blip r:embed="rId3">
            <a:alphaModFix/>
          </a:blip>
          <a:stretch>
            <a:fillRect/>
          </a:stretch>
        </p:blipFill>
        <p:spPr>
          <a:xfrm>
            <a:off x="387888" y="1227968"/>
            <a:ext cx="3781425" cy="2676525"/>
          </a:xfrm>
          <a:prstGeom prst="rect">
            <a:avLst/>
          </a:prstGeom>
          <a:noFill/>
          <a:ln>
            <a:noFill/>
          </a:ln>
        </p:spPr>
      </p:pic>
      <p:pic>
        <p:nvPicPr>
          <p:cNvPr id="130" name="Google Shape;130;p23"/>
          <p:cNvPicPr preferRelativeResize="0"/>
          <p:nvPr/>
        </p:nvPicPr>
        <p:blipFill>
          <a:blip r:embed="rId4">
            <a:alphaModFix/>
          </a:blip>
          <a:stretch>
            <a:fillRect/>
          </a:stretch>
        </p:blipFill>
        <p:spPr>
          <a:xfrm>
            <a:off x="4822263" y="1227968"/>
            <a:ext cx="3781425" cy="2676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 dirty="0"/>
              <a:t>What factors drive the price of a listing?</a:t>
            </a:r>
            <a:endParaRPr dirty="0"/>
          </a:p>
        </p:txBody>
      </p:sp>
      <p:pic>
        <p:nvPicPr>
          <p:cNvPr id="139" name="Google Shape;139;p24"/>
          <p:cNvPicPr preferRelativeResize="0"/>
          <p:nvPr/>
        </p:nvPicPr>
        <p:blipFill>
          <a:blip r:embed="rId3">
            <a:alphaModFix/>
            <a:biLevel thresh="75000"/>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4875848" y="1753243"/>
            <a:ext cx="1150525" cy="1201662"/>
          </a:xfrm>
          <a:prstGeom prst="rect">
            <a:avLst/>
          </a:prstGeom>
          <a:noFill/>
          <a:ln>
            <a:noFill/>
          </a:ln>
        </p:spPr>
      </p:pic>
      <p:pic>
        <p:nvPicPr>
          <p:cNvPr id="5" name="Picture 4">
            <a:extLst>
              <a:ext uri="{FF2B5EF4-FFF2-40B4-BE49-F238E27FC236}">
                <a16:creationId xmlns:a16="http://schemas.microsoft.com/office/drawing/2014/main" id="{984B7D65-4EF5-46B5-9C20-92BB8CE65457}"/>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5185" b="79630" l="9800" r="89000">
                        <a14:foregroundMark x1="49600" y1="17870" x2="49600" y2="17870"/>
                        <a14:foregroundMark x1="47400" y1="16481" x2="47400" y2="19537"/>
                        <a14:foregroundMark x1="68200" y1="32130" x2="68200" y2="48426"/>
                        <a14:foregroundMark x1="29100" y1="35463" x2="29100" y2="43426"/>
                        <a14:foregroundMark x1="14400" y1="36111" x2="14400" y2="41111"/>
                        <a14:foregroundMark x1="19100" y1="24167" x2="17300" y2="24444"/>
                        <a14:foregroundMark x1="32000" y1="19537" x2="32700" y2="20833"/>
                        <a14:foregroundMark x1="66100" y1="19815" x2="65700" y2="21481"/>
                        <a14:foregroundMark x1="81800" y1="37778" x2="81100" y2="40093"/>
                        <a14:foregroundMark x1="80800" y1="22870" x2="80800" y2="24444"/>
                        <a14:foregroundMark x1="48500" y1="17222" x2="49600" y2="15185"/>
                      </a14:backgroundRemoval>
                    </a14:imgEffect>
                  </a14:imgLayer>
                </a14:imgProps>
              </a:ext>
            </a:extLst>
          </a:blip>
          <a:srcRect l="-1009" t="9027" r="1009" b="12386"/>
          <a:stretch/>
        </p:blipFill>
        <p:spPr>
          <a:xfrm>
            <a:off x="716152" y="1807851"/>
            <a:ext cx="1287134" cy="1092446"/>
          </a:xfrm>
          <a:prstGeom prst="rect">
            <a:avLst/>
          </a:prstGeom>
        </p:spPr>
      </p:pic>
      <p:pic>
        <p:nvPicPr>
          <p:cNvPr id="6148" name="Picture 4" descr="Afbeeldingsresultaat voor symbol person extra">
            <a:extLst>
              <a:ext uri="{FF2B5EF4-FFF2-40B4-BE49-F238E27FC236}">
                <a16:creationId xmlns:a16="http://schemas.microsoft.com/office/drawing/2014/main" id="{11E78D34-66AA-43F3-A5A2-C2CEFD9B01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2910" y="2685150"/>
            <a:ext cx="1150525" cy="115052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Afbeeldingsresultaat voor symbol bridge transparant">
            <a:extLst>
              <a:ext uri="{FF2B5EF4-FFF2-40B4-BE49-F238E27FC236}">
                <a16:creationId xmlns:a16="http://schemas.microsoft.com/office/drawing/2014/main" id="{83897D89-4A59-43D0-86D3-0AE5F813C747}"/>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9585" b="89617" l="799" r="96326">
                        <a14:foregroundMark x1="6869" y1="56390" x2="6869" y2="56390"/>
                        <a14:foregroundMark x1="4633" y1="56070" x2="5751" y2="56390"/>
                        <a14:foregroundMark x1="96326" y1="56869" x2="89776" y2="57508"/>
                        <a14:foregroundMark x1="3195" y1="56550" x2="799" y2="56869"/>
                      </a14:backgroundRemoval>
                    </a14:imgEffect>
                  </a14:imgLayer>
                </a14:imgProps>
              </a:ext>
              <a:ext uri="{28A0092B-C50C-407E-A947-70E740481C1C}">
                <a14:useLocalDpi xmlns:a14="http://schemas.microsoft.com/office/drawing/2010/main" val="0"/>
              </a:ext>
            </a:extLst>
          </a:blip>
          <a:srcRect/>
          <a:stretch>
            <a:fillRect/>
          </a:stretch>
        </p:blipFill>
        <p:spPr bwMode="auto">
          <a:xfrm>
            <a:off x="7184830" y="2563127"/>
            <a:ext cx="1391469" cy="1391469"/>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a:extLst>
              <a:ext uri="{FF2B5EF4-FFF2-40B4-BE49-F238E27FC236}">
                <a16:creationId xmlns:a16="http://schemas.microsoft.com/office/drawing/2014/main" id="{DE5CFD1D-38F9-EF42-B39D-0BFF28419307}"/>
              </a:ext>
            </a:extLst>
          </p:cNvPr>
          <p:cNvSpPr txBox="1"/>
          <p:nvPr/>
        </p:nvSpPr>
        <p:spPr>
          <a:xfrm>
            <a:off x="279798" y="1230023"/>
            <a:ext cx="2133918" cy="523220"/>
          </a:xfrm>
          <a:prstGeom prst="rect">
            <a:avLst/>
          </a:prstGeom>
          <a:noFill/>
        </p:spPr>
        <p:txBody>
          <a:bodyPr wrap="none" rtlCol="0">
            <a:spAutoFit/>
          </a:bodyPr>
          <a:lstStyle/>
          <a:p>
            <a:pPr algn="ctr"/>
            <a:r>
              <a:rPr lang="nl" sz="1400" dirty="0"/>
              <a:t>Number of accommodates</a:t>
            </a:r>
          </a:p>
          <a:p>
            <a:pPr algn="ctr"/>
            <a:r>
              <a:rPr lang="nl" sz="1400" dirty="0"/>
              <a:t>+$31</a:t>
            </a:r>
            <a:endParaRPr lang="en-US" sz="1400" dirty="0"/>
          </a:p>
        </p:txBody>
      </p:sp>
      <p:sp>
        <p:nvSpPr>
          <p:cNvPr id="10" name="Tekstvak 9">
            <a:extLst>
              <a:ext uri="{FF2B5EF4-FFF2-40B4-BE49-F238E27FC236}">
                <a16:creationId xmlns:a16="http://schemas.microsoft.com/office/drawing/2014/main" id="{09ABC639-EB62-EC40-B9AF-4A19538D7003}"/>
              </a:ext>
            </a:extLst>
          </p:cNvPr>
          <p:cNvSpPr txBox="1"/>
          <p:nvPr/>
        </p:nvSpPr>
        <p:spPr>
          <a:xfrm>
            <a:off x="4726672" y="1230023"/>
            <a:ext cx="1391728" cy="523220"/>
          </a:xfrm>
          <a:prstGeom prst="rect">
            <a:avLst/>
          </a:prstGeom>
          <a:noFill/>
        </p:spPr>
        <p:txBody>
          <a:bodyPr wrap="none" rtlCol="0">
            <a:spAutoFit/>
          </a:bodyPr>
          <a:lstStyle/>
          <a:p>
            <a:pPr algn="ctr"/>
            <a:r>
              <a:rPr lang="nl" sz="1400" dirty="0"/>
              <a:t>Instan</a:t>
            </a:r>
            <a:r>
              <a:rPr lang="en-BE" sz="1400" dirty="0"/>
              <a:t>t</a:t>
            </a:r>
            <a:r>
              <a:rPr lang="nl" sz="1400" dirty="0"/>
              <a:t> bookable</a:t>
            </a:r>
          </a:p>
          <a:p>
            <a:pPr algn="ctr"/>
            <a:r>
              <a:rPr lang="nl" sz="1400" dirty="0"/>
              <a:t>-$14.28</a:t>
            </a:r>
            <a:endParaRPr lang="en-US" sz="1400" dirty="0"/>
          </a:p>
        </p:txBody>
      </p:sp>
      <p:sp>
        <p:nvSpPr>
          <p:cNvPr id="11" name="Tekstvak 10">
            <a:extLst>
              <a:ext uri="{FF2B5EF4-FFF2-40B4-BE49-F238E27FC236}">
                <a16:creationId xmlns:a16="http://schemas.microsoft.com/office/drawing/2014/main" id="{27AE9CDD-26A7-BB4B-AE08-74D6563116AF}"/>
              </a:ext>
            </a:extLst>
          </p:cNvPr>
          <p:cNvSpPr txBox="1"/>
          <p:nvPr/>
        </p:nvSpPr>
        <p:spPr>
          <a:xfrm>
            <a:off x="2178349" y="2048530"/>
            <a:ext cx="2133919" cy="523220"/>
          </a:xfrm>
          <a:prstGeom prst="rect">
            <a:avLst/>
          </a:prstGeom>
          <a:noFill/>
        </p:spPr>
        <p:txBody>
          <a:bodyPr wrap="none" rtlCol="0">
            <a:spAutoFit/>
          </a:bodyPr>
          <a:lstStyle/>
          <a:p>
            <a:pPr algn="ctr"/>
            <a:r>
              <a:rPr lang="nl" sz="1400" dirty="0"/>
              <a:t>Number of accommodates</a:t>
            </a:r>
          </a:p>
          <a:p>
            <a:pPr algn="ctr"/>
            <a:r>
              <a:rPr lang="nl" sz="1400" dirty="0"/>
              <a:t>-$37.43</a:t>
            </a:r>
            <a:endParaRPr lang="en-US" sz="1400" dirty="0"/>
          </a:p>
        </p:txBody>
      </p:sp>
      <p:sp>
        <p:nvSpPr>
          <p:cNvPr id="12" name="Tekstvak 11">
            <a:extLst>
              <a:ext uri="{FF2B5EF4-FFF2-40B4-BE49-F238E27FC236}">
                <a16:creationId xmlns:a16="http://schemas.microsoft.com/office/drawing/2014/main" id="{4C09947F-D335-7C47-8434-53DFAD32C7F5}"/>
              </a:ext>
            </a:extLst>
          </p:cNvPr>
          <p:cNvSpPr txBox="1"/>
          <p:nvPr/>
        </p:nvSpPr>
        <p:spPr>
          <a:xfrm>
            <a:off x="6548765" y="2054076"/>
            <a:ext cx="2541400" cy="523220"/>
          </a:xfrm>
          <a:prstGeom prst="rect">
            <a:avLst/>
          </a:prstGeom>
          <a:noFill/>
        </p:spPr>
        <p:txBody>
          <a:bodyPr wrap="none" rtlCol="0">
            <a:spAutoFit/>
          </a:bodyPr>
          <a:lstStyle/>
          <a:p>
            <a:pPr algn="ctr"/>
            <a:r>
              <a:rPr lang="nl" sz="1400" dirty="0"/>
              <a:t>Distance from Manhattan Bridge</a:t>
            </a:r>
          </a:p>
          <a:p>
            <a:pPr algn="ctr"/>
            <a:r>
              <a:rPr lang="nl" sz="1400" dirty="0"/>
              <a:t> -$6.35</a:t>
            </a:r>
            <a:endParaRPr lang="en-US" sz="1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 dirty="0"/>
              <a:t>Price suggestions</a:t>
            </a:r>
            <a:endParaRPr dirty="0"/>
          </a:p>
        </p:txBody>
      </p:sp>
      <p:sp>
        <p:nvSpPr>
          <p:cNvPr id="147" name="Google Shape;147;p25"/>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 dirty="0"/>
              <a:t>Prototype</a:t>
            </a:r>
            <a:endParaRPr dirty="0"/>
          </a:p>
          <a:p>
            <a:pPr marL="0" lvl="0" indent="0" algn="l" rtl="0">
              <a:spcBef>
                <a:spcPts val="1600"/>
              </a:spcBef>
              <a:spcAft>
                <a:spcPts val="0"/>
              </a:spcAft>
              <a:buNone/>
            </a:pPr>
            <a:endParaRPr dirty="0"/>
          </a:p>
          <a:p>
            <a:pPr marL="457200" lvl="0" indent="-342900" algn="l" rtl="0">
              <a:spcBef>
                <a:spcPts val="1600"/>
              </a:spcBef>
              <a:spcAft>
                <a:spcPts val="0"/>
              </a:spcAft>
              <a:buSzPts val="1800"/>
              <a:buChar char="●"/>
            </a:pPr>
            <a:r>
              <a:rPr lang="nl" dirty="0"/>
              <a:t>Price suggestions for new listings</a:t>
            </a:r>
            <a:br>
              <a:rPr lang="nl" dirty="0"/>
            </a:br>
            <a:endParaRPr dirty="0"/>
          </a:p>
          <a:p>
            <a:pPr marL="457200" lvl="0" indent="-342900" algn="l" rtl="0">
              <a:spcBef>
                <a:spcPts val="0"/>
              </a:spcBef>
              <a:spcAft>
                <a:spcPts val="0"/>
              </a:spcAft>
              <a:buSzPts val="1800"/>
              <a:buChar char="●"/>
            </a:pPr>
            <a:r>
              <a:rPr lang="nl" dirty="0"/>
              <a:t>Advice when listing overpriced </a:t>
            </a:r>
            <a:br>
              <a:rPr lang="nl" dirty="0"/>
            </a:br>
            <a:r>
              <a:rPr lang="nl" dirty="0"/>
              <a:t>or underpriced</a:t>
            </a:r>
            <a:endParaRPr dirty="0"/>
          </a:p>
        </p:txBody>
      </p:sp>
      <p:pic>
        <p:nvPicPr>
          <p:cNvPr id="148" name="Google Shape;148;p25"/>
          <p:cNvPicPr preferRelativeResize="0"/>
          <p:nvPr/>
        </p:nvPicPr>
        <p:blipFill>
          <a:blip r:embed="rId3">
            <a:alphaModFix/>
          </a:blip>
          <a:stretch>
            <a:fillRect/>
          </a:stretch>
        </p:blipFill>
        <p:spPr>
          <a:xfrm>
            <a:off x="4461338" y="1086644"/>
            <a:ext cx="3857625" cy="3219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6"/>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nl" dirty="0"/>
              <a:t>HOSTS</a:t>
            </a:r>
            <a:r>
              <a:rPr lang="en-BE" dirty="0"/>
              <a:t> </a:t>
            </a:r>
            <a:br>
              <a:rPr lang="en-BE" dirty="0"/>
            </a:br>
            <a:r>
              <a:rPr lang="en-BE" dirty="0"/>
              <a:t>&amp; </a:t>
            </a:r>
            <a:r>
              <a:rPr lang="en-US" dirty="0"/>
              <a:t>r</a:t>
            </a:r>
            <a:r>
              <a:rPr lang="en-BE" dirty="0"/>
              <a:t>o</a:t>
            </a:r>
            <a:r>
              <a:rPr lang="en-US" dirty="0"/>
              <a:t>o</a:t>
            </a:r>
            <a:r>
              <a:rPr lang="en-BE" dirty="0"/>
              <a:t>m </a:t>
            </a:r>
            <a:r>
              <a:rPr lang="en-US" dirty="0"/>
              <a:t>t</a:t>
            </a:r>
            <a:r>
              <a:rPr lang="en-BE" dirty="0"/>
              <a:t>y</a:t>
            </a:r>
            <a:r>
              <a:rPr lang="en-US" dirty="0"/>
              <a:t>p</a:t>
            </a:r>
            <a:r>
              <a:rPr lang="en-BE" dirty="0"/>
              <a:t>e</a:t>
            </a:r>
            <a:r>
              <a:rPr lang="en-US" dirty="0"/>
              <a:t>s</a:t>
            </a:r>
            <a:endParaRPr dirty="0"/>
          </a:p>
        </p:txBody>
      </p:sp>
      <p:sp>
        <p:nvSpPr>
          <p:cNvPr id="154" name="Google Shape;154;p26"/>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B1CEB-6175-4CA2-8130-059C00CAF97B}"/>
              </a:ext>
            </a:extLst>
          </p:cNvPr>
          <p:cNvSpPr>
            <a:spLocks noGrp="1"/>
          </p:cNvSpPr>
          <p:nvPr>
            <p:ph type="title"/>
          </p:nvPr>
        </p:nvSpPr>
        <p:spPr/>
        <p:txBody>
          <a:bodyPr/>
          <a:lstStyle/>
          <a:p>
            <a:endParaRPr lang="en-BE"/>
          </a:p>
        </p:txBody>
      </p:sp>
      <p:pic>
        <p:nvPicPr>
          <p:cNvPr id="4" name="dynamic heatmap- Google Chrome 2019-10-28 15-02-28_Trim">
            <a:hlinkClick r:id="" action="ppaction://media"/>
            <a:extLst>
              <a:ext uri="{FF2B5EF4-FFF2-40B4-BE49-F238E27FC236}">
                <a16:creationId xmlns:a16="http://schemas.microsoft.com/office/drawing/2014/main" id="{4C1AD7B3-BC64-46E4-AC22-DD7B91ED450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240343" y="-628649"/>
            <a:ext cx="10677238" cy="5772150"/>
          </a:xfrm>
        </p:spPr>
      </p:pic>
    </p:spTree>
    <p:extLst>
      <p:ext uri="{BB962C8B-B14F-4D97-AF65-F5344CB8AC3E}">
        <p14:creationId xmlns:p14="http://schemas.microsoft.com/office/powerpoint/2010/main" val="2795172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27"/>
          <p:cNvPicPr preferRelativeResize="0"/>
          <p:nvPr/>
        </p:nvPicPr>
        <p:blipFill>
          <a:blip r:embed="rId3">
            <a:alphaModFix/>
          </a:blip>
          <a:stretch>
            <a:fillRect/>
          </a:stretch>
        </p:blipFill>
        <p:spPr>
          <a:xfrm>
            <a:off x="5187696" y="1422447"/>
            <a:ext cx="3029830" cy="2791765"/>
          </a:xfrm>
          <a:prstGeom prst="rect">
            <a:avLst/>
          </a:prstGeom>
          <a:noFill/>
          <a:ln>
            <a:noFill/>
          </a:ln>
        </p:spPr>
      </p:pic>
      <p:pic>
        <p:nvPicPr>
          <p:cNvPr id="160" name="Google Shape;160;p27"/>
          <p:cNvPicPr preferRelativeResize="0"/>
          <p:nvPr/>
        </p:nvPicPr>
        <p:blipFill>
          <a:blip r:embed="rId4">
            <a:alphaModFix/>
          </a:blip>
          <a:stretch>
            <a:fillRect/>
          </a:stretch>
        </p:blipFill>
        <p:spPr>
          <a:xfrm>
            <a:off x="564550" y="1422447"/>
            <a:ext cx="3814160" cy="2791765"/>
          </a:xfrm>
          <a:prstGeom prst="rect">
            <a:avLst/>
          </a:prstGeom>
          <a:noFill/>
          <a:ln>
            <a:noFill/>
          </a:ln>
        </p:spPr>
      </p:pic>
      <p:sp>
        <p:nvSpPr>
          <p:cNvPr id="161" name="Google Shape;161;p27"/>
          <p:cNvSpPr txBox="1"/>
          <p:nvPr/>
        </p:nvSpPr>
        <p:spPr>
          <a:xfrm>
            <a:off x="425610" y="1067388"/>
            <a:ext cx="39531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nl" sz="1400" dirty="0">
                <a:latin typeface="Arial" panose="020B0604020202020204" pitchFamily="34" charset="0"/>
                <a:cs typeface="Arial" panose="020B0604020202020204" pitchFamily="34" charset="0"/>
              </a:rPr>
              <a:t>95% of the hosts have less than 4 listings</a:t>
            </a:r>
            <a:endParaRPr sz="1400" dirty="0">
              <a:latin typeface="Arial" panose="020B0604020202020204" pitchFamily="34" charset="0"/>
              <a:cs typeface="Arial" panose="020B0604020202020204" pitchFamily="34" charset="0"/>
            </a:endParaRPr>
          </a:p>
        </p:txBody>
      </p:sp>
      <p:sp>
        <p:nvSpPr>
          <p:cNvPr id="162" name="Google Shape;162;p27"/>
          <p:cNvSpPr txBox="1"/>
          <p:nvPr/>
        </p:nvSpPr>
        <p:spPr>
          <a:xfrm>
            <a:off x="4726061" y="1066841"/>
            <a:ext cx="39531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nl" sz="1400" dirty="0">
                <a:latin typeface="Arial" panose="020B0604020202020204" pitchFamily="34" charset="0"/>
                <a:cs typeface="Arial" panose="020B0604020202020204" pitchFamily="34" charset="0"/>
              </a:rPr>
              <a:t>Top three are firms that own many listings</a:t>
            </a:r>
            <a:endParaRPr sz="1400" dirty="0">
              <a:latin typeface="Arial" panose="020B0604020202020204" pitchFamily="34" charset="0"/>
              <a:cs typeface="Arial" panose="020B0604020202020204" pitchFamily="34" charset="0"/>
            </a:endParaRPr>
          </a:p>
        </p:txBody>
      </p:sp>
      <p:sp>
        <p:nvSpPr>
          <p:cNvPr id="7" name="Google Shape;146;p25">
            <a:extLst>
              <a:ext uri="{FF2B5EF4-FFF2-40B4-BE49-F238E27FC236}">
                <a16:creationId xmlns:a16="http://schemas.microsoft.com/office/drawing/2014/main" id="{5D024396-585F-2145-9194-CD4AE2C1E7AF}"/>
              </a:ext>
            </a:extLst>
          </p:cNvPr>
          <p:cNvSpPr txBox="1">
            <a:spLocks noGrp="1"/>
          </p:cNvSpPr>
          <p:nvPr>
            <p:ph type="title"/>
          </p:nvPr>
        </p:nvSpPr>
        <p:spPr>
          <a:xfrm>
            <a:off x="375708" y="454169"/>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 dirty="0"/>
              <a:t>AMOUNT OF LISTINGS</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311700" y="1439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BE" dirty="0"/>
              <a:t>M</a:t>
            </a:r>
            <a:r>
              <a:rPr lang="en-US" dirty="0"/>
              <a:t>o</a:t>
            </a:r>
            <a:r>
              <a:rPr lang="en-BE" dirty="0"/>
              <a:t>s</a:t>
            </a:r>
            <a:r>
              <a:rPr lang="en-US" dirty="0"/>
              <a:t>t</a:t>
            </a:r>
            <a:r>
              <a:rPr lang="en-BE" dirty="0"/>
              <a:t> </a:t>
            </a:r>
            <a:r>
              <a:rPr lang="en-US" dirty="0"/>
              <a:t>p</a:t>
            </a:r>
            <a:r>
              <a:rPr lang="en-BE" dirty="0"/>
              <a:t>o</a:t>
            </a:r>
            <a:r>
              <a:rPr lang="en-US" dirty="0"/>
              <a:t>p</a:t>
            </a:r>
            <a:r>
              <a:rPr lang="en-BE" dirty="0" err="1"/>
              <a:t>ular</a:t>
            </a:r>
            <a:r>
              <a:rPr lang="en-BE" dirty="0"/>
              <a:t> room type </a:t>
            </a:r>
            <a:endParaRPr dirty="0"/>
          </a:p>
        </p:txBody>
      </p:sp>
      <p:pic>
        <p:nvPicPr>
          <p:cNvPr id="189" name="Google Shape;189;p31"/>
          <p:cNvPicPr preferRelativeResize="0"/>
          <p:nvPr/>
        </p:nvPicPr>
        <p:blipFill>
          <a:blip r:embed="rId3">
            <a:alphaModFix/>
          </a:blip>
          <a:stretch>
            <a:fillRect/>
          </a:stretch>
        </p:blipFill>
        <p:spPr>
          <a:xfrm>
            <a:off x="706461" y="1026869"/>
            <a:ext cx="3084144" cy="3203688"/>
          </a:xfrm>
          <a:prstGeom prst="rect">
            <a:avLst/>
          </a:prstGeom>
          <a:noFill/>
          <a:ln>
            <a:noFill/>
          </a:ln>
        </p:spPr>
      </p:pic>
      <p:pic>
        <p:nvPicPr>
          <p:cNvPr id="3" name="Picture 2">
            <a:extLst>
              <a:ext uri="{FF2B5EF4-FFF2-40B4-BE49-F238E27FC236}">
                <a16:creationId xmlns:a16="http://schemas.microsoft.com/office/drawing/2014/main" id="{F5A8C273-D1E5-450E-B438-4256C06B238B}"/>
              </a:ext>
            </a:extLst>
          </p:cNvPr>
          <p:cNvPicPr>
            <a:picLocks noChangeAspect="1"/>
          </p:cNvPicPr>
          <p:nvPr/>
        </p:nvPicPr>
        <p:blipFill>
          <a:blip r:embed="rId4"/>
          <a:stretch>
            <a:fillRect/>
          </a:stretch>
        </p:blipFill>
        <p:spPr>
          <a:xfrm>
            <a:off x="4310536" y="1026869"/>
            <a:ext cx="4249938" cy="3203688"/>
          </a:xfrm>
          <a:prstGeom prst="rect">
            <a:avLst/>
          </a:prstGeom>
        </p:spPr>
      </p:pic>
      <p:sp>
        <p:nvSpPr>
          <p:cNvPr id="5" name="Google Shape;146;p25">
            <a:extLst>
              <a:ext uri="{FF2B5EF4-FFF2-40B4-BE49-F238E27FC236}">
                <a16:creationId xmlns:a16="http://schemas.microsoft.com/office/drawing/2014/main" id="{5921CBF5-DD73-B64F-B81D-63C7361009D3}"/>
              </a:ext>
            </a:extLst>
          </p:cNvPr>
          <p:cNvSpPr txBox="1">
            <a:spLocks/>
          </p:cNvSpPr>
          <p:nvPr/>
        </p:nvSpPr>
        <p:spPr>
          <a:xfrm>
            <a:off x="375708" y="454169"/>
            <a:ext cx="8520600" cy="572700"/>
          </a:xfrm>
          <a:prstGeom prst="rect">
            <a:avLst/>
          </a:prstGeom>
        </p:spPr>
        <p:txBody>
          <a:bodyPr spcFirstLastPara="1" vert="horz" wrap="square" lIns="91425" tIns="91425" rIns="91425" bIns="91425" rtlCol="0" anchor="t" anchorCtr="0">
            <a:noAutofit/>
          </a:bodyPr>
          <a:lstStyle>
            <a:lvl1pPr lvl="0" algn="l" defTabSz="685800" rtl="0" eaLnBrk="1" latinLnBrk="0" hangingPunct="1">
              <a:lnSpc>
                <a:spcPct val="90000"/>
              </a:lnSpc>
              <a:spcBef>
                <a:spcPts val="0"/>
              </a:spcBef>
              <a:spcAft>
                <a:spcPts val="0"/>
              </a:spcAft>
              <a:buSzPts val="2800"/>
              <a:buNone/>
              <a:defRPr sz="2400" b="0" i="0" kern="1200" cap="all">
                <a:solidFill>
                  <a:schemeClr val="tx1"/>
                </a:solidFill>
                <a:effectLst/>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nl-BE" dirty="0"/>
              <a:t>Room types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9"/>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nl"/>
              <a:t>REVIEWS</a:t>
            </a:r>
            <a:endParaRPr/>
          </a:p>
        </p:txBody>
      </p:sp>
      <p:sp>
        <p:nvSpPr>
          <p:cNvPr id="176" name="Google Shape;176;p29"/>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BE" dirty="0"/>
              <a:t>Review ‘long tail'</a:t>
            </a:r>
            <a:endParaRPr dirty="0"/>
          </a:p>
        </p:txBody>
      </p:sp>
      <p:pic>
        <p:nvPicPr>
          <p:cNvPr id="2052" name="Picture 4">
            <a:extLst>
              <a:ext uri="{FF2B5EF4-FFF2-40B4-BE49-F238E27FC236}">
                <a16:creationId xmlns:a16="http://schemas.microsoft.com/office/drawing/2014/main" id="{41865D0C-4B9E-43B1-9C8E-695F58EE12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6008" y="1408941"/>
            <a:ext cx="3739893" cy="27908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BCCFADC7-597C-4399-847F-088C368824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129" y="1389891"/>
            <a:ext cx="3733800" cy="2809875"/>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46;p25">
            <a:extLst>
              <a:ext uri="{FF2B5EF4-FFF2-40B4-BE49-F238E27FC236}">
                <a16:creationId xmlns:a16="http://schemas.microsoft.com/office/drawing/2014/main" id="{01B668F5-7018-2747-8F7D-58CAAC6B328C}"/>
              </a:ext>
            </a:extLst>
          </p:cNvPr>
          <p:cNvSpPr txBox="1">
            <a:spLocks/>
          </p:cNvSpPr>
          <p:nvPr/>
        </p:nvSpPr>
        <p:spPr>
          <a:xfrm>
            <a:off x="375708" y="454169"/>
            <a:ext cx="8520600" cy="572700"/>
          </a:xfrm>
          <a:prstGeom prst="rect">
            <a:avLst/>
          </a:prstGeom>
        </p:spPr>
        <p:txBody>
          <a:bodyPr spcFirstLastPara="1" vert="horz" wrap="square" lIns="91425" tIns="91425" rIns="91425" bIns="91425" rtlCol="0" anchor="t" anchorCtr="0">
            <a:noAutofit/>
          </a:bodyPr>
          <a:lstStyle>
            <a:lvl1pPr lvl="0" algn="l" defTabSz="685800" rtl="0" eaLnBrk="1" latinLnBrk="0" hangingPunct="1">
              <a:lnSpc>
                <a:spcPct val="90000"/>
              </a:lnSpc>
              <a:spcBef>
                <a:spcPts val="0"/>
              </a:spcBef>
              <a:spcAft>
                <a:spcPts val="0"/>
              </a:spcAft>
              <a:buSzPts val="2800"/>
              <a:buNone/>
              <a:defRPr sz="2400" b="0" i="0" kern="1200" cap="all">
                <a:solidFill>
                  <a:schemeClr val="tx1"/>
                </a:solidFill>
                <a:effectLst/>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nl-BE" dirty="0"/>
              <a:t>Amount of reviews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3076" name="Picture 4" descr="https://scontent-bru2-1.xx.fbcdn.net/v/t1.15752-9/75513506_518502985395948_8283052504321622016_n.png?_nc_cat=103&amp;_nc_oc=AQkcZd0vGwr6AY3jXYBHQWIAekm8g77i9rqW0bhWfyhafL5KfOG35UT1qQBnijkcdQk&amp;_nc_ht=scontent-bru2-1.xx&amp;oh=a48bd23b9bb956e8465f0525e2bdd368&amp;oe=5E5FFA4C">
            <a:extLst>
              <a:ext uri="{FF2B5EF4-FFF2-40B4-BE49-F238E27FC236}">
                <a16:creationId xmlns:a16="http://schemas.microsoft.com/office/drawing/2014/main" id="{1D4F8FE5-632B-47E2-BB48-BAA49904BC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8769" y="-439750"/>
            <a:ext cx="3779006" cy="50262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385316"/>
            <a:ext cx="313302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87D88CBF-3710-4B87-AF51-C567DA6B1CA1}"/>
              </a:ext>
            </a:extLst>
          </p:cNvPr>
          <p:cNvSpPr>
            <a:spLocks noGrp="1"/>
          </p:cNvSpPr>
          <p:nvPr>
            <p:ph type="title"/>
          </p:nvPr>
        </p:nvSpPr>
        <p:spPr>
          <a:xfrm>
            <a:off x="1088685" y="603390"/>
            <a:ext cx="3132383" cy="786926"/>
          </a:xfrm>
        </p:spPr>
        <p:txBody>
          <a:bodyPr>
            <a:normAutofit/>
          </a:bodyPr>
          <a:lstStyle/>
          <a:p>
            <a:r>
              <a:rPr lang="en-US"/>
              <a:t>O</a:t>
            </a:r>
            <a:r>
              <a:rPr lang="en-BE"/>
              <a:t>v</a:t>
            </a:r>
            <a:r>
              <a:rPr lang="en-US"/>
              <a:t>e</a:t>
            </a:r>
            <a:r>
              <a:rPr lang="en-BE"/>
              <a:t>rview</a:t>
            </a:r>
            <a:endParaRPr lang="en-BE" dirty="0"/>
          </a:p>
        </p:txBody>
      </p:sp>
      <p:sp>
        <p:nvSpPr>
          <p:cNvPr id="13" name="Rectangle 12">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A6EC0C30-4031-468E-A078-5BF8ABF8F85C}"/>
              </a:ext>
            </a:extLst>
          </p:cNvPr>
          <p:cNvSpPr>
            <a:spLocks noGrp="1"/>
          </p:cNvSpPr>
          <p:nvPr>
            <p:ph idx="1"/>
          </p:nvPr>
        </p:nvSpPr>
        <p:spPr>
          <a:xfrm>
            <a:off x="1088685" y="1511799"/>
            <a:ext cx="3129159" cy="2587959"/>
          </a:xfrm>
        </p:spPr>
        <p:txBody>
          <a:bodyPr>
            <a:normAutofit/>
          </a:bodyPr>
          <a:lstStyle/>
          <a:p>
            <a:r>
              <a:rPr lang="en-BE"/>
              <a:t>Price Analysis</a:t>
            </a:r>
          </a:p>
          <a:p>
            <a:r>
              <a:rPr lang="en-BE"/>
              <a:t>Host &amp; room types</a:t>
            </a:r>
          </a:p>
          <a:p>
            <a:r>
              <a:rPr lang="en-US"/>
              <a:t>R</a:t>
            </a:r>
            <a:r>
              <a:rPr lang="en-BE"/>
              <a:t>ev</a:t>
            </a:r>
            <a:r>
              <a:rPr lang="en-US"/>
              <a:t>i</a:t>
            </a:r>
            <a:r>
              <a:rPr lang="en-BE"/>
              <a:t>e</a:t>
            </a:r>
            <a:r>
              <a:rPr lang="en-US"/>
              <a:t>w</a:t>
            </a:r>
            <a:r>
              <a:rPr lang="en-BE"/>
              <a:t>s </a:t>
            </a:r>
          </a:p>
          <a:p>
            <a:endParaRPr lang="en-BE"/>
          </a:p>
          <a:p>
            <a:endParaRPr lang="en-BE" dirty="0"/>
          </a:p>
        </p:txBody>
      </p:sp>
      <p:pic>
        <p:nvPicPr>
          <p:cNvPr id="15" name="Picture 14">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17" name="Straight Connector 16">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0" name="Google Shape;123;p22">
            <a:extLst>
              <a:ext uri="{FF2B5EF4-FFF2-40B4-BE49-F238E27FC236}">
                <a16:creationId xmlns:a16="http://schemas.microsoft.com/office/drawing/2014/main" id="{20D88AB9-7541-4E4B-9C83-8CFB23D310F0}"/>
              </a:ext>
            </a:extLst>
          </p:cNvPr>
          <p:cNvPicPr preferRelativeResize="0"/>
          <p:nvPr/>
        </p:nvPicPr>
        <p:blipFill>
          <a:blip r:embed="rId4"/>
          <a:stretch>
            <a:fillRect/>
          </a:stretch>
        </p:blipFill>
        <p:spPr>
          <a:xfrm>
            <a:off x="4591199" y="604187"/>
            <a:ext cx="3679548" cy="3495571"/>
          </a:xfrm>
          <a:prstGeom prst="rect">
            <a:avLst/>
          </a:prstGeom>
          <a:noFill/>
        </p:spPr>
      </p:pic>
    </p:spTree>
    <p:extLst>
      <p:ext uri="{BB962C8B-B14F-4D97-AF65-F5344CB8AC3E}">
        <p14:creationId xmlns:p14="http://schemas.microsoft.com/office/powerpoint/2010/main" val="3063282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ctrTitle"/>
          </p:nvPr>
        </p:nvSpPr>
        <p:spPr>
          <a:xfrm>
            <a:off x="311700" y="435125"/>
            <a:ext cx="8520600" cy="88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Price analysis</a:t>
            </a:r>
            <a:endParaRPr lang="en-US" dirty="0"/>
          </a:p>
        </p:txBody>
      </p:sp>
      <p:pic>
        <p:nvPicPr>
          <p:cNvPr id="30" name="Google Shape;106;p20">
            <a:extLst>
              <a:ext uri="{FF2B5EF4-FFF2-40B4-BE49-F238E27FC236}">
                <a16:creationId xmlns:a16="http://schemas.microsoft.com/office/drawing/2014/main" id="{2DB07869-98FC-44B2-9C6E-FE55EABF2334}"/>
              </a:ext>
            </a:extLst>
          </p:cNvPr>
          <p:cNvPicPr preferRelativeResize="0"/>
          <p:nvPr/>
        </p:nvPicPr>
        <p:blipFill rotWithShape="1">
          <a:blip r:embed="rId3">
            <a:alphaModFix/>
          </a:blip>
          <a:srcRect l="22795" t="21908" r="40421" b="13080"/>
          <a:stretch/>
        </p:blipFill>
        <p:spPr>
          <a:xfrm>
            <a:off x="195834" y="1500013"/>
            <a:ext cx="2315124" cy="2250781"/>
          </a:xfrm>
          <a:prstGeom prst="rect">
            <a:avLst/>
          </a:prstGeom>
          <a:noFill/>
          <a:ln>
            <a:noFill/>
          </a:ln>
        </p:spPr>
      </p:pic>
      <p:pic>
        <p:nvPicPr>
          <p:cNvPr id="34" name="Picture 33">
            <a:extLst>
              <a:ext uri="{FF2B5EF4-FFF2-40B4-BE49-F238E27FC236}">
                <a16:creationId xmlns:a16="http://schemas.microsoft.com/office/drawing/2014/main" id="{868F46B6-E663-4DB6-8CC5-E606779EF942}"/>
              </a:ext>
            </a:extLst>
          </p:cNvPr>
          <p:cNvPicPr>
            <a:picLocks noChangeAspect="1"/>
          </p:cNvPicPr>
          <p:nvPr/>
        </p:nvPicPr>
        <p:blipFill rotWithShape="1">
          <a:blip r:embed="rId4"/>
          <a:srcRect l="8084" b="6062"/>
          <a:stretch/>
        </p:blipFill>
        <p:spPr>
          <a:xfrm>
            <a:off x="2596683" y="1429703"/>
            <a:ext cx="2374727" cy="2321092"/>
          </a:xfrm>
          <a:prstGeom prst="rect">
            <a:avLst/>
          </a:prstGeom>
        </p:spPr>
      </p:pic>
      <p:pic>
        <p:nvPicPr>
          <p:cNvPr id="35" name="Google Shape;122;p22">
            <a:extLst>
              <a:ext uri="{FF2B5EF4-FFF2-40B4-BE49-F238E27FC236}">
                <a16:creationId xmlns:a16="http://schemas.microsoft.com/office/drawing/2014/main" id="{71BCE09A-CF80-4E6C-B91B-A815BB4E2F62}"/>
              </a:ext>
            </a:extLst>
          </p:cNvPr>
          <p:cNvPicPr preferRelativeResize="0"/>
          <p:nvPr/>
        </p:nvPicPr>
        <p:blipFill rotWithShape="1">
          <a:blip r:embed="rId5">
            <a:alphaModFix/>
          </a:blip>
          <a:srcRect l="9987"/>
          <a:stretch/>
        </p:blipFill>
        <p:spPr>
          <a:xfrm>
            <a:off x="5010905" y="1500014"/>
            <a:ext cx="2264497" cy="2250781"/>
          </a:xfrm>
          <a:prstGeom prst="rect">
            <a:avLst/>
          </a:prstGeom>
          <a:noFill/>
          <a:ln>
            <a:noFill/>
          </a:ln>
        </p:spPr>
      </p:pic>
      <p:pic>
        <p:nvPicPr>
          <p:cNvPr id="2" name="Picture 1">
            <a:extLst>
              <a:ext uri="{FF2B5EF4-FFF2-40B4-BE49-F238E27FC236}">
                <a16:creationId xmlns:a16="http://schemas.microsoft.com/office/drawing/2014/main" id="{1A6AA18C-A4E0-4D35-9E76-CE575C79AC79}"/>
              </a:ext>
            </a:extLst>
          </p:cNvPr>
          <p:cNvPicPr>
            <a:picLocks noChangeAspect="1"/>
          </p:cNvPicPr>
          <p:nvPr/>
        </p:nvPicPr>
        <p:blipFill>
          <a:blip r:embed="rId6"/>
          <a:stretch>
            <a:fillRect/>
          </a:stretch>
        </p:blipFill>
        <p:spPr>
          <a:xfrm>
            <a:off x="7354392" y="1500015"/>
            <a:ext cx="1651092" cy="225078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13" name="Straight Connector 12">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13335" y="2646406"/>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D0712110-0BC1-4B31-B3BB-63B44222E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466B5F3-C053-4580-B04A-1EF94988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78AC18EB-A477-4155-AE77-EEEFC5A050AD}"/>
              </a:ext>
            </a:extLst>
          </p:cNvPr>
          <p:cNvSpPr>
            <a:spLocks noGrp="1"/>
          </p:cNvSpPr>
          <p:nvPr>
            <p:ph type="title"/>
          </p:nvPr>
        </p:nvSpPr>
        <p:spPr>
          <a:xfrm>
            <a:off x="1089462" y="722176"/>
            <a:ext cx="3132288" cy="1785621"/>
          </a:xfrm>
        </p:spPr>
        <p:txBody>
          <a:bodyPr vert="horz" lIns="91440" tIns="45720" rIns="91440" bIns="0" rtlCol="0" anchor="b">
            <a:normAutofit/>
          </a:bodyPr>
          <a:lstStyle/>
          <a:p>
            <a:pPr defTabSz="914400"/>
            <a:r>
              <a:rPr lang="en-BE" sz="3600" b="0" i="0" kern="1200" cap="all" dirty="0">
                <a:solidFill>
                  <a:schemeClr val="tx1"/>
                </a:solidFill>
                <a:effectLst/>
                <a:latin typeface="+mj-lt"/>
                <a:ea typeface="+mj-ea"/>
                <a:cs typeface="+mj-cs"/>
              </a:rPr>
              <a:t>E</a:t>
            </a:r>
            <a:r>
              <a:rPr lang="en-US" sz="3600" b="0" i="0" kern="1200" cap="all" dirty="0">
                <a:solidFill>
                  <a:schemeClr val="tx1"/>
                </a:solidFill>
                <a:effectLst/>
                <a:latin typeface="+mj-lt"/>
                <a:ea typeface="+mj-ea"/>
                <a:cs typeface="+mj-cs"/>
              </a:rPr>
              <a:t>n</a:t>
            </a:r>
            <a:r>
              <a:rPr lang="en-BE" sz="3600" b="0" i="0" kern="1200" cap="all" dirty="0">
                <a:solidFill>
                  <a:schemeClr val="tx1"/>
                </a:solidFill>
                <a:effectLst/>
                <a:latin typeface="+mj-lt"/>
                <a:ea typeface="+mj-ea"/>
                <a:cs typeface="+mj-cs"/>
              </a:rPr>
              <a:t>t</a:t>
            </a:r>
            <a:r>
              <a:rPr lang="en-US" sz="3600" b="0" i="0" kern="1200" cap="all" dirty="0" err="1">
                <a:solidFill>
                  <a:schemeClr val="tx1"/>
                </a:solidFill>
                <a:effectLst/>
                <a:latin typeface="+mj-lt"/>
                <a:ea typeface="+mj-ea"/>
                <a:cs typeface="+mj-cs"/>
              </a:rPr>
              <a:t>i</a:t>
            </a:r>
            <a:r>
              <a:rPr lang="en-BE" sz="3600" b="0" i="0" kern="1200" cap="all" dirty="0">
                <a:solidFill>
                  <a:schemeClr val="tx1"/>
                </a:solidFill>
                <a:effectLst/>
                <a:latin typeface="+mj-lt"/>
                <a:ea typeface="+mj-ea"/>
                <a:cs typeface="+mj-cs"/>
              </a:rPr>
              <a:t>r</a:t>
            </a:r>
            <a:r>
              <a:rPr lang="en-US" sz="3600" b="0" i="0" kern="1200" cap="all" dirty="0">
                <a:solidFill>
                  <a:schemeClr val="tx1"/>
                </a:solidFill>
                <a:effectLst/>
                <a:latin typeface="+mj-lt"/>
                <a:ea typeface="+mj-ea"/>
                <a:cs typeface="+mj-cs"/>
              </a:rPr>
              <a:t>e</a:t>
            </a:r>
            <a:r>
              <a:rPr lang="en-BE" sz="3600" b="0" i="0" kern="1200" cap="all" dirty="0">
                <a:solidFill>
                  <a:schemeClr val="tx1"/>
                </a:solidFill>
                <a:effectLst/>
                <a:latin typeface="+mj-lt"/>
                <a:ea typeface="+mj-ea"/>
                <a:cs typeface="+mj-cs"/>
              </a:rPr>
              <a:t> </a:t>
            </a:r>
            <a:r>
              <a:rPr lang="en-US" sz="3600" b="0" i="0" kern="1200" cap="all" dirty="0">
                <a:solidFill>
                  <a:schemeClr val="tx1"/>
                </a:solidFill>
                <a:effectLst/>
                <a:latin typeface="+mj-lt"/>
                <a:ea typeface="+mj-ea"/>
                <a:cs typeface="+mj-cs"/>
              </a:rPr>
              <a:t>C</a:t>
            </a:r>
            <a:r>
              <a:rPr lang="en-BE" sz="3600" b="0" i="0" kern="1200" cap="all" dirty="0" err="1">
                <a:solidFill>
                  <a:schemeClr val="tx1"/>
                </a:solidFill>
                <a:effectLst/>
                <a:latin typeface="+mj-lt"/>
                <a:ea typeface="+mj-ea"/>
                <a:cs typeface="+mj-cs"/>
              </a:rPr>
              <a:t>i</a:t>
            </a:r>
            <a:r>
              <a:rPr lang="en-US" sz="3600" b="0" i="0" kern="1200" cap="all" dirty="0">
                <a:solidFill>
                  <a:schemeClr val="tx1"/>
                </a:solidFill>
                <a:effectLst/>
                <a:latin typeface="+mj-lt"/>
                <a:ea typeface="+mj-ea"/>
                <a:cs typeface="+mj-cs"/>
              </a:rPr>
              <a:t>t</a:t>
            </a:r>
            <a:r>
              <a:rPr lang="en-BE" sz="3600" b="0" i="0" kern="1200" cap="all" dirty="0">
                <a:solidFill>
                  <a:schemeClr val="tx1"/>
                </a:solidFill>
                <a:effectLst/>
                <a:latin typeface="+mj-lt"/>
                <a:ea typeface="+mj-ea"/>
                <a:cs typeface="+mj-cs"/>
              </a:rPr>
              <a:t>y</a:t>
            </a:r>
            <a:endParaRPr lang="en-US" sz="3600" b="0" i="0" kern="1200" cap="all" dirty="0">
              <a:solidFill>
                <a:schemeClr val="tx1"/>
              </a:solidFill>
              <a:effectLst/>
              <a:latin typeface="+mj-lt"/>
              <a:ea typeface="+mj-ea"/>
              <a:cs typeface="+mj-cs"/>
            </a:endParaRPr>
          </a:p>
        </p:txBody>
      </p:sp>
      <p:cxnSp>
        <p:nvCxnSpPr>
          <p:cNvPr id="21" name="Straight Connector 20">
            <a:extLst>
              <a:ext uri="{FF2B5EF4-FFF2-40B4-BE49-F238E27FC236}">
                <a16:creationId xmlns:a16="http://schemas.microsoft.com/office/drawing/2014/main" id="{FA6123F2-4B61-414F-A7E5-5B7828EACA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9462" y="2646407"/>
            <a:ext cx="3128610"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4" name="Google Shape;106;p20">
            <a:extLst>
              <a:ext uri="{FF2B5EF4-FFF2-40B4-BE49-F238E27FC236}">
                <a16:creationId xmlns:a16="http://schemas.microsoft.com/office/drawing/2014/main" id="{775D6A5B-B785-4090-A5E3-BFC79E655CFF}"/>
              </a:ext>
            </a:extLst>
          </p:cNvPr>
          <p:cNvPicPr preferRelativeResize="0">
            <a:picLocks noGrp="1"/>
          </p:cNvPicPr>
          <p:nvPr>
            <p:ph idx="1"/>
          </p:nvPr>
        </p:nvPicPr>
        <p:blipFill rotWithShape="1">
          <a:blip r:embed="rId4"/>
          <a:srcRect l="22795" t="21908" r="40421" b="13080"/>
          <a:stretch/>
        </p:blipFill>
        <p:spPr>
          <a:xfrm>
            <a:off x="4672924" y="604187"/>
            <a:ext cx="3516098" cy="3495571"/>
          </a:xfrm>
          <a:prstGeom prst="rect">
            <a:avLst/>
          </a:prstGeom>
          <a:noFill/>
        </p:spPr>
      </p:pic>
      <p:pic>
        <p:nvPicPr>
          <p:cNvPr id="23" name="Picture 22">
            <a:extLst>
              <a:ext uri="{FF2B5EF4-FFF2-40B4-BE49-F238E27FC236}">
                <a16:creationId xmlns:a16="http://schemas.microsoft.com/office/drawing/2014/main" id="{25CED634-E2D0-4AB7-96DD-816C9B52C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25" name="Straight Connector 24">
            <a:extLst>
              <a:ext uri="{FF2B5EF4-FFF2-40B4-BE49-F238E27FC236}">
                <a16:creationId xmlns:a16="http://schemas.microsoft.com/office/drawing/2014/main" id="{FCDDCDFB-696D-4FDF-9B58-24F71B7C3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0617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Price evolution</a:t>
            </a:r>
          </a:p>
        </p:txBody>
      </p:sp>
      <p:pic>
        <p:nvPicPr>
          <p:cNvPr id="6" name="Picture 6">
            <a:extLst>
              <a:ext uri="{FF2B5EF4-FFF2-40B4-BE49-F238E27FC236}">
                <a16:creationId xmlns:a16="http://schemas.microsoft.com/office/drawing/2014/main" id="{F1316F5D-194F-4AA4-9B40-4BCB9461D9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947" y="1017726"/>
            <a:ext cx="363474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F4F8C17-3047-46C3-81AC-1E5521F759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3185" y="1017725"/>
            <a:ext cx="3600450" cy="3028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 dirty="0"/>
              <a:t>Price prediction </a:t>
            </a:r>
            <a:endParaRPr dirty="0"/>
          </a:p>
        </p:txBody>
      </p:sp>
      <p:sp>
        <p:nvSpPr>
          <p:cNvPr id="78" name="Google Shape;78;p16"/>
          <p:cNvSpPr txBox="1"/>
          <p:nvPr/>
        </p:nvSpPr>
        <p:spPr>
          <a:xfrm>
            <a:off x="842174" y="3089931"/>
            <a:ext cx="1393500" cy="202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nl" sz="900" dirty="0">
                <a:solidFill>
                  <a:schemeClr val="dk2"/>
                </a:solidFill>
              </a:rPr>
              <a:t>MAE = 0.2335</a:t>
            </a:r>
            <a:endParaRPr sz="900" dirty="0"/>
          </a:p>
        </p:txBody>
      </p:sp>
      <p:pic>
        <p:nvPicPr>
          <p:cNvPr id="79" name="Google Shape;79;p16"/>
          <p:cNvPicPr preferRelativeResize="0"/>
          <p:nvPr/>
        </p:nvPicPr>
        <p:blipFill rotWithShape="1">
          <a:blip r:embed="rId3">
            <a:alphaModFix/>
          </a:blip>
          <a:srcRect t="4807"/>
          <a:stretch/>
        </p:blipFill>
        <p:spPr>
          <a:xfrm>
            <a:off x="4784426" y="1308548"/>
            <a:ext cx="3795219" cy="2630983"/>
          </a:xfrm>
          <a:prstGeom prst="rect">
            <a:avLst/>
          </a:prstGeom>
          <a:noFill/>
          <a:ln>
            <a:noFill/>
          </a:ln>
        </p:spPr>
      </p:pic>
      <p:sp>
        <p:nvSpPr>
          <p:cNvPr id="80" name="Google Shape;80;p16"/>
          <p:cNvSpPr txBox="1"/>
          <p:nvPr/>
        </p:nvSpPr>
        <p:spPr>
          <a:xfrm>
            <a:off x="5175125" y="3054606"/>
            <a:ext cx="14982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 sz="900" dirty="0">
                <a:solidFill>
                  <a:schemeClr val="dk2"/>
                </a:solidFill>
              </a:rPr>
              <a:t>MAE = 0.6397</a:t>
            </a:r>
            <a:endParaRPr sz="900" dirty="0">
              <a:solidFill>
                <a:schemeClr val="dk2"/>
              </a:solidFill>
            </a:endParaRPr>
          </a:p>
        </p:txBody>
      </p:sp>
      <p:pic>
        <p:nvPicPr>
          <p:cNvPr id="8" name="Google Shape;77;p16">
            <a:extLst>
              <a:ext uri="{FF2B5EF4-FFF2-40B4-BE49-F238E27FC236}">
                <a16:creationId xmlns:a16="http://schemas.microsoft.com/office/drawing/2014/main" id="{7F2DB640-0910-44C8-9963-6651E5EDA075}"/>
              </a:ext>
            </a:extLst>
          </p:cNvPr>
          <p:cNvPicPr preferRelativeResize="0"/>
          <p:nvPr/>
        </p:nvPicPr>
        <p:blipFill rotWithShape="1">
          <a:blip r:embed="rId4">
            <a:alphaModFix/>
          </a:blip>
          <a:srcRect t="4807"/>
          <a:stretch/>
        </p:blipFill>
        <p:spPr>
          <a:xfrm>
            <a:off x="461724" y="1327082"/>
            <a:ext cx="3897852" cy="2612449"/>
          </a:xfrm>
          <a:prstGeom prst="rect">
            <a:avLst/>
          </a:prstGeom>
          <a:noFill/>
          <a:ln>
            <a:noFill/>
          </a:ln>
        </p:spPr>
      </p:pic>
      <p:sp>
        <p:nvSpPr>
          <p:cNvPr id="6" name="TextBox 5">
            <a:extLst>
              <a:ext uri="{FF2B5EF4-FFF2-40B4-BE49-F238E27FC236}">
                <a16:creationId xmlns:a16="http://schemas.microsoft.com/office/drawing/2014/main" id="{2EE3218B-05FD-4FC6-B578-09278E9180B4}"/>
              </a:ext>
            </a:extLst>
          </p:cNvPr>
          <p:cNvSpPr txBox="1"/>
          <p:nvPr/>
        </p:nvSpPr>
        <p:spPr>
          <a:xfrm>
            <a:off x="842174" y="3113983"/>
            <a:ext cx="1150939" cy="230832"/>
          </a:xfrm>
          <a:prstGeom prst="rect">
            <a:avLst/>
          </a:prstGeom>
          <a:noFill/>
        </p:spPr>
        <p:txBody>
          <a:bodyPr wrap="square" rtlCol="0">
            <a:spAutoFit/>
          </a:bodyPr>
          <a:lstStyle/>
          <a:p>
            <a:r>
              <a:rPr lang="en-BE" sz="900" dirty="0">
                <a:solidFill>
                  <a:schemeClr val="dk2"/>
                </a:solidFill>
              </a:rPr>
              <a:t>MAE = 0.2335</a:t>
            </a:r>
          </a:p>
        </p:txBody>
      </p:sp>
      <p:sp>
        <p:nvSpPr>
          <p:cNvPr id="7" name="TextBox 6">
            <a:extLst>
              <a:ext uri="{FF2B5EF4-FFF2-40B4-BE49-F238E27FC236}">
                <a16:creationId xmlns:a16="http://schemas.microsoft.com/office/drawing/2014/main" id="{4C377D89-43C4-41D1-996B-C1EBD515811C}"/>
              </a:ext>
            </a:extLst>
          </p:cNvPr>
          <p:cNvSpPr txBox="1"/>
          <p:nvPr/>
        </p:nvSpPr>
        <p:spPr>
          <a:xfrm>
            <a:off x="5471169" y="1034695"/>
            <a:ext cx="2521743" cy="338554"/>
          </a:xfrm>
          <a:prstGeom prst="rect">
            <a:avLst/>
          </a:prstGeom>
          <a:noFill/>
        </p:spPr>
        <p:txBody>
          <a:bodyPr wrap="square" rtlCol="0">
            <a:spAutoFit/>
          </a:bodyPr>
          <a:lstStyle/>
          <a:p>
            <a:pPr algn="ctr"/>
            <a:r>
              <a:rPr lang="en-US" sz="1600" dirty="0"/>
              <a:t>D</a:t>
            </a:r>
            <a:r>
              <a:rPr lang="en-BE" sz="1600" dirty="0"/>
              <a:t>e</a:t>
            </a:r>
            <a:r>
              <a:rPr lang="en-US" sz="1600" dirty="0"/>
              <a:t>e</a:t>
            </a:r>
            <a:r>
              <a:rPr lang="en-BE" sz="1600" dirty="0"/>
              <a:t>p </a:t>
            </a:r>
            <a:r>
              <a:rPr lang="en-US" sz="1600" dirty="0"/>
              <a:t>l</a:t>
            </a:r>
            <a:r>
              <a:rPr lang="en-BE" sz="1600" dirty="0"/>
              <a:t>e</a:t>
            </a:r>
            <a:r>
              <a:rPr lang="en-US" sz="1600" dirty="0"/>
              <a:t>a</a:t>
            </a:r>
            <a:r>
              <a:rPr lang="en-BE" sz="1600" dirty="0"/>
              <a:t>r</a:t>
            </a:r>
            <a:r>
              <a:rPr lang="en-US" sz="1600" dirty="0"/>
              <a:t>n</a:t>
            </a:r>
            <a:r>
              <a:rPr lang="en-BE" sz="1600" dirty="0" err="1"/>
              <a:t>i</a:t>
            </a:r>
            <a:r>
              <a:rPr lang="en-US" sz="1600" dirty="0"/>
              <a:t>n</a:t>
            </a:r>
            <a:r>
              <a:rPr lang="en-BE" sz="1600" dirty="0"/>
              <a:t>g </a:t>
            </a:r>
            <a:r>
              <a:rPr lang="en-US" sz="1600" dirty="0"/>
              <a:t>n</a:t>
            </a:r>
            <a:r>
              <a:rPr lang="en-BE" sz="1600" dirty="0"/>
              <a:t>e</a:t>
            </a:r>
            <a:r>
              <a:rPr lang="en-US" sz="1600" dirty="0"/>
              <a:t>t</a:t>
            </a:r>
            <a:r>
              <a:rPr lang="en-BE" sz="1600" dirty="0"/>
              <a:t>w</a:t>
            </a:r>
            <a:r>
              <a:rPr lang="en-US" sz="1600" dirty="0"/>
              <a:t>o</a:t>
            </a:r>
            <a:r>
              <a:rPr lang="en-BE" sz="1600" dirty="0"/>
              <a:t>r</a:t>
            </a:r>
            <a:r>
              <a:rPr lang="en-US" sz="1600" dirty="0"/>
              <a:t>k</a:t>
            </a:r>
            <a:endParaRPr lang="en-BE" sz="1600" dirty="0"/>
          </a:p>
        </p:txBody>
      </p:sp>
      <p:sp>
        <p:nvSpPr>
          <p:cNvPr id="17" name="TextBox 16">
            <a:extLst>
              <a:ext uri="{FF2B5EF4-FFF2-40B4-BE49-F238E27FC236}">
                <a16:creationId xmlns:a16="http://schemas.microsoft.com/office/drawing/2014/main" id="{51EAB9E2-5E00-4102-B888-F3213C297F32}"/>
              </a:ext>
            </a:extLst>
          </p:cNvPr>
          <p:cNvSpPr txBox="1"/>
          <p:nvPr/>
        </p:nvSpPr>
        <p:spPr>
          <a:xfrm>
            <a:off x="1208239" y="1048921"/>
            <a:ext cx="2521743" cy="338554"/>
          </a:xfrm>
          <a:prstGeom prst="rect">
            <a:avLst/>
          </a:prstGeom>
          <a:noFill/>
        </p:spPr>
        <p:txBody>
          <a:bodyPr wrap="square" rtlCol="0">
            <a:spAutoFit/>
          </a:bodyPr>
          <a:lstStyle/>
          <a:p>
            <a:pPr algn="ctr"/>
            <a:r>
              <a:rPr lang="en-BE" sz="1600" dirty="0"/>
              <a:t>Trend line and seasonality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5" name="Picture 74">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77" name="Straight Connector 76">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13335" y="2646406"/>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81" name="Rectangle 80">
            <a:extLst>
              <a:ext uri="{FF2B5EF4-FFF2-40B4-BE49-F238E27FC236}">
                <a16:creationId xmlns:a16="http://schemas.microsoft.com/office/drawing/2014/main" id="{D0712110-0BC1-4B31-B3BB-63B44222E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4466B5F3-C053-4580-B04A-1EF94988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98B8B64F-2DB5-4820-95BA-C1154E43D0D0}"/>
              </a:ext>
            </a:extLst>
          </p:cNvPr>
          <p:cNvSpPr>
            <a:spLocks noGrp="1"/>
          </p:cNvSpPr>
          <p:nvPr>
            <p:ph type="title"/>
          </p:nvPr>
        </p:nvSpPr>
        <p:spPr>
          <a:xfrm>
            <a:off x="1089462" y="722176"/>
            <a:ext cx="3132288" cy="1785621"/>
          </a:xfrm>
        </p:spPr>
        <p:txBody>
          <a:bodyPr vert="horz" lIns="91440" tIns="45720" rIns="91440" bIns="0" rtlCol="0" anchor="b">
            <a:normAutofit/>
          </a:bodyPr>
          <a:lstStyle/>
          <a:p>
            <a:pPr defTabSz="914400">
              <a:spcBef>
                <a:spcPct val="0"/>
              </a:spcBef>
            </a:pPr>
            <a:r>
              <a:rPr lang="en-US" sz="2800" b="0" i="0" kern="1200" cap="all">
                <a:solidFill>
                  <a:schemeClr val="tx1"/>
                </a:solidFill>
                <a:effectLst/>
                <a:latin typeface="+mj-lt"/>
                <a:ea typeface="+mj-ea"/>
                <a:cs typeface="+mj-cs"/>
              </a:rPr>
              <a:t>Neighborhood groups</a:t>
            </a:r>
          </a:p>
        </p:txBody>
      </p:sp>
      <p:cxnSp>
        <p:nvCxnSpPr>
          <p:cNvPr id="85" name="Straight Connector 84">
            <a:extLst>
              <a:ext uri="{FF2B5EF4-FFF2-40B4-BE49-F238E27FC236}">
                <a16:creationId xmlns:a16="http://schemas.microsoft.com/office/drawing/2014/main" id="{FA6123F2-4B61-414F-A7E5-5B7828EACA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9462" y="2646407"/>
            <a:ext cx="3128610"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6148" name="Picture 4" descr="https://scontent-bru2-1.xx.fbcdn.net/v/t1.15752-9/75093790_830259550722534_1867024263551123456_n.png?_nc_cat=101&amp;_nc_oc=AQk-SHzxuKJmLjnwDaC2Uc_KJS5QpMMPlEfn0H6DK73DR7SgRsAl_2lTX5ALtZLNkYo&amp;_nc_ht=scontent-bru2-1.xx&amp;oh=a585eb9778f9d790c1f3dbee6b65f7e7&amp;oe=5E1F2271">
            <a:extLst>
              <a:ext uri="{FF2B5EF4-FFF2-40B4-BE49-F238E27FC236}">
                <a16:creationId xmlns:a16="http://schemas.microsoft.com/office/drawing/2014/main" id="{56E8A7FE-81F2-45AC-B14B-9B90E798B23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570808" y="645271"/>
            <a:ext cx="3720331" cy="3413403"/>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86">
            <a:extLst>
              <a:ext uri="{FF2B5EF4-FFF2-40B4-BE49-F238E27FC236}">
                <a16:creationId xmlns:a16="http://schemas.microsoft.com/office/drawing/2014/main" id="{25CED634-E2D0-4AB7-96DD-816C9B52C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89" name="Straight Connector 88">
            <a:extLst>
              <a:ext uri="{FF2B5EF4-FFF2-40B4-BE49-F238E27FC236}">
                <a16:creationId xmlns:a16="http://schemas.microsoft.com/office/drawing/2014/main" id="{FCDDCDFB-696D-4FDF-9B58-24F71B7C3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2657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311699" y="445025"/>
            <a:ext cx="876700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Listing price and population density are correlated</a:t>
            </a:r>
            <a:endParaRPr lang="en-GB" dirty="0"/>
          </a:p>
        </p:txBody>
      </p:sp>
      <p:pic>
        <p:nvPicPr>
          <p:cNvPr id="7170" name="Picture 2" descr="Voorbeeld van afbeelding">
            <a:extLst>
              <a:ext uri="{FF2B5EF4-FFF2-40B4-BE49-F238E27FC236}">
                <a16:creationId xmlns:a16="http://schemas.microsoft.com/office/drawing/2014/main" id="{485FBE36-7110-4411-A6AA-B84C2C5332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52"/>
          <a:stretch/>
        </p:blipFill>
        <p:spPr bwMode="auto">
          <a:xfrm>
            <a:off x="5250656" y="958294"/>
            <a:ext cx="3368908" cy="347578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Voorbeeld van afbeelding">
            <a:extLst>
              <a:ext uri="{FF2B5EF4-FFF2-40B4-BE49-F238E27FC236}">
                <a16:creationId xmlns:a16="http://schemas.microsoft.com/office/drawing/2014/main" id="{CD535EC3-8B01-476D-9BF8-6BEDE42277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77" t="10652"/>
          <a:stretch/>
        </p:blipFill>
        <p:spPr bwMode="auto">
          <a:xfrm>
            <a:off x="584551" y="958293"/>
            <a:ext cx="3411977" cy="34757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TotalTime>
  <Words>821</Words>
  <Application>Microsoft Office PowerPoint</Application>
  <PresentationFormat>On-screen Show (16:9)</PresentationFormat>
  <Paragraphs>128</Paragraphs>
  <Slides>24</Slides>
  <Notes>24</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Gill Sans MT</vt:lpstr>
      <vt:lpstr>Gallery</vt:lpstr>
      <vt:lpstr>PowerPoint Presentation</vt:lpstr>
      <vt:lpstr>PowerPoint Presentation</vt:lpstr>
      <vt:lpstr>Overview</vt:lpstr>
      <vt:lpstr>Price analysis</vt:lpstr>
      <vt:lpstr>Entire City</vt:lpstr>
      <vt:lpstr>Price evolution</vt:lpstr>
      <vt:lpstr>Price prediction </vt:lpstr>
      <vt:lpstr>Neighborhood groups</vt:lpstr>
      <vt:lpstr>Listing price and population density are correlated</vt:lpstr>
      <vt:lpstr>Listing price and gdp per capita are correlated</vt:lpstr>
      <vt:lpstr>Neighborhoods</vt:lpstr>
      <vt:lpstr>10 cheapest and 10 most expensive listings</vt:lpstr>
      <vt:lpstr>New year price jump</vt:lpstr>
      <vt:lpstr>Price ‘Summer sault’</vt:lpstr>
      <vt:lpstr>listing</vt:lpstr>
      <vt:lpstr>What factors drive the price of a listing?</vt:lpstr>
      <vt:lpstr>What factors drive the price of a listing?</vt:lpstr>
      <vt:lpstr>Price suggestions</vt:lpstr>
      <vt:lpstr>HOSTS  &amp; room types</vt:lpstr>
      <vt:lpstr>AMOUNT OF LISTINGS</vt:lpstr>
      <vt:lpstr>Most popular room type </vt:lpstr>
      <vt:lpstr>REVIEWS</vt:lpstr>
      <vt:lpstr>Review ‘long tail'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Joran Vergauwen</dc:creator>
  <cp:lastModifiedBy>Joran Vergauwen</cp:lastModifiedBy>
  <cp:revision>8</cp:revision>
  <dcterms:created xsi:type="dcterms:W3CDTF">2019-10-28T17:04:29Z</dcterms:created>
  <dcterms:modified xsi:type="dcterms:W3CDTF">2019-10-28T19:59:03Z</dcterms:modified>
</cp:coreProperties>
</file>